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wdp" ContentType="image/vnd.ms-photo"/>
  <Default Extension="ti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6.xml" ContentType="application/vnd.openxmlformats-officedocument.presentationml.notesSlide+xml"/>
  <Override PartName="/ppt/notesSlides/notesSlide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16"/>
  </p:notesMasterIdLst>
  <p:sldIdLst>
    <p:sldId id="256" r:id="rId2"/>
    <p:sldId id="329" r:id="rId3"/>
    <p:sldId id="336" r:id="rId4"/>
    <p:sldId id="306" r:id="rId5"/>
    <p:sldId id="307" r:id="rId6"/>
    <p:sldId id="291" r:id="rId7"/>
    <p:sldId id="337" r:id="rId8"/>
    <p:sldId id="259" r:id="rId9"/>
    <p:sldId id="261" r:id="rId10"/>
    <p:sldId id="320" r:id="rId11"/>
    <p:sldId id="319" r:id="rId12"/>
    <p:sldId id="318" r:id="rId13"/>
    <p:sldId id="325" r:id="rId14"/>
    <p:sldId id="258" r:id="rId15"/>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4A2AF"/>
    <a:srgbClr val="D36F4D"/>
    <a:srgbClr val="2A5572"/>
    <a:srgbClr val="EEEEEE"/>
    <a:srgbClr val="28547B"/>
    <a:srgbClr val="D9D9D9"/>
    <a:srgbClr val="EAEAEA"/>
    <a:srgbClr val="E2E2E2"/>
    <a:srgbClr val="2E75B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Style moyen 2 - Accentuation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DCAF9ED-07DC-4A11-8D7F-57B35C25682E}" styleName="Style moyen 1 - Accentuation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4" autoAdjust="0"/>
    <p:restoredTop sz="79941" autoAdjust="0"/>
  </p:normalViewPr>
  <p:slideViewPr>
    <p:cSldViewPr snapToGrid="0">
      <p:cViewPr varScale="1">
        <p:scale>
          <a:sx n="91" d="100"/>
          <a:sy n="91" d="100"/>
        </p:scale>
        <p:origin x="1350" y="84"/>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87" d="100"/>
          <a:sy n="87" d="100"/>
        </p:scale>
        <p:origin x="3840" y="7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21"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rts/_rels/chart1.xml.rels><?xml version="1.0" encoding="UTF-8" standalone="yes"?>
<Relationships xmlns="http://schemas.openxmlformats.org/package/2006/relationships"><Relationship Id="rId3" Type="http://schemas.openxmlformats.org/officeDocument/2006/relationships/oleObject" Target="file:///C:\Users\KooPa\AppData\Local\Microsoft\Windows\INetCache\Content.Outlook\CFB8MP6A\Koopa.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KooPa\AppData\Local\Microsoft\Windows\INetCache\Content.Outlook\CFB8MP6A\Koopa.xlsx"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baseline="0">
                <a:solidFill>
                  <a:schemeClr val="tx2"/>
                </a:solidFill>
                <a:latin typeface="+mn-lt"/>
                <a:ea typeface="+mn-ea"/>
                <a:cs typeface="+mn-cs"/>
              </a:defRPr>
            </a:pPr>
            <a:r>
              <a:rPr lang="fr-FR"/>
              <a:t>Combien de SDF ont également une activité salariée ?</a:t>
            </a:r>
          </a:p>
        </c:rich>
      </c:tx>
      <c:overlay val="0"/>
      <c:spPr>
        <a:noFill/>
        <a:ln>
          <a:noFill/>
        </a:ln>
        <a:effectLst/>
      </c:spPr>
      <c:txPr>
        <a:bodyPr rot="0" spcFirstLastPara="1" vertOverflow="ellipsis" vert="horz" wrap="square" anchor="ctr" anchorCtr="1"/>
        <a:lstStyle/>
        <a:p>
          <a:pPr>
            <a:defRPr sz="2128" b="1" i="0" u="none" strike="noStrike" kern="1200" baseline="0">
              <a:solidFill>
                <a:schemeClr val="tx2"/>
              </a:solidFill>
              <a:latin typeface="+mn-lt"/>
              <a:ea typeface="+mn-ea"/>
              <a:cs typeface="+mn-cs"/>
            </a:defRPr>
          </a:pPr>
          <a:endParaRPr lang="fr-FR"/>
        </a:p>
      </c:txPr>
    </c:title>
    <c:autoTitleDeleted val="0"/>
    <c:plotArea>
      <c:layout/>
      <c:pieChart>
        <c:varyColors val="1"/>
        <c:ser>
          <c:idx val="0"/>
          <c:order val="0"/>
          <c:dPt>
            <c:idx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extLst>
              <c:ext xmlns:c16="http://schemas.microsoft.com/office/drawing/2014/chart" uri="{C3380CC4-5D6E-409C-BE32-E72D297353CC}">
                <c16:uniqueId val="{00000001-18FB-46F6-AC55-9425E53B7ECF}"/>
              </c:ext>
            </c:extLst>
          </c:dPt>
          <c:dPt>
            <c:idx val="1"/>
            <c:bubble3D val="0"/>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c:spPr>
            <c:extLst>
              <c:ext xmlns:c16="http://schemas.microsoft.com/office/drawing/2014/chart" uri="{C3380CC4-5D6E-409C-BE32-E72D297353CC}">
                <c16:uniqueId val="{00000003-18FB-46F6-AC55-9425E53B7ECF}"/>
              </c:ext>
            </c:extLst>
          </c:dPt>
          <c:dPt>
            <c:idx val="2"/>
            <c:bubble3D val="0"/>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c:spPr>
            <c:extLst>
              <c:ext xmlns:c16="http://schemas.microsoft.com/office/drawing/2014/chart" uri="{C3380CC4-5D6E-409C-BE32-E72D297353CC}">
                <c16:uniqueId val="{00000005-18FB-46F6-AC55-9425E53B7ECF}"/>
              </c:ext>
            </c:extLst>
          </c:dPt>
          <c:dPt>
            <c:idx val="3"/>
            <c:bubble3D val="0"/>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c:spPr>
            <c:extLst>
              <c:ext xmlns:c16="http://schemas.microsoft.com/office/drawing/2014/chart" uri="{C3380CC4-5D6E-409C-BE32-E72D297353CC}">
                <c16:uniqueId val="{00000007-18FB-46F6-AC55-9425E53B7ECF}"/>
              </c:ext>
            </c:extLst>
          </c:dPt>
          <c:dPt>
            <c:idx val="4"/>
            <c:bubble3D val="0"/>
            <c:spPr>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a:noFill/>
              </a:ln>
              <a:effectLst/>
            </c:spPr>
            <c:extLst>
              <c:ext xmlns:c16="http://schemas.microsoft.com/office/drawing/2014/chart" uri="{C3380CC4-5D6E-409C-BE32-E72D297353CC}">
                <c16:uniqueId val="{00000009-18FB-46F6-AC55-9425E53B7ECF}"/>
              </c:ext>
            </c:extLst>
          </c:dPt>
          <c:dPt>
            <c:idx val="5"/>
            <c:bubble3D val="0"/>
            <c:spPr>
              <a:gradFill rotWithShape="1">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a:noFill/>
              </a:ln>
              <a:effectLst/>
            </c:spPr>
            <c:extLst>
              <c:ext xmlns:c16="http://schemas.microsoft.com/office/drawing/2014/chart" uri="{C3380CC4-5D6E-409C-BE32-E72D297353CC}">
                <c16:uniqueId val="{0000000B-18FB-46F6-AC55-9425E53B7ECF}"/>
              </c:ext>
            </c:extLst>
          </c:dPt>
          <c:dPt>
            <c:idx val="6"/>
            <c:bubble3D val="0"/>
            <c:spPr>
              <a:gradFill rotWithShape="1">
                <a:gsLst>
                  <a:gs pos="0">
                    <a:schemeClr val="accent1">
                      <a:lumMod val="60000"/>
                      <a:satMod val="103000"/>
                      <a:lumMod val="102000"/>
                      <a:tint val="94000"/>
                    </a:schemeClr>
                  </a:gs>
                  <a:gs pos="50000">
                    <a:schemeClr val="accent1">
                      <a:lumMod val="60000"/>
                      <a:satMod val="110000"/>
                      <a:lumMod val="100000"/>
                      <a:shade val="100000"/>
                    </a:schemeClr>
                  </a:gs>
                  <a:gs pos="100000">
                    <a:schemeClr val="accent1">
                      <a:lumMod val="60000"/>
                      <a:lumMod val="99000"/>
                      <a:satMod val="120000"/>
                      <a:shade val="78000"/>
                    </a:schemeClr>
                  </a:gs>
                </a:gsLst>
                <a:lin ang="5400000" scaled="0"/>
              </a:gradFill>
              <a:ln>
                <a:noFill/>
              </a:ln>
              <a:effectLst/>
            </c:spPr>
            <c:extLst>
              <c:ext xmlns:c16="http://schemas.microsoft.com/office/drawing/2014/chart" uri="{C3380CC4-5D6E-409C-BE32-E72D297353CC}">
                <c16:uniqueId val="{0000000D-18FB-46F6-AC55-9425E53B7ECF}"/>
              </c:ext>
            </c:extLst>
          </c:dPt>
          <c:dPt>
            <c:idx val="7"/>
            <c:bubble3D val="0"/>
            <c:spPr>
              <a:gradFill rotWithShape="1">
                <a:gsLst>
                  <a:gs pos="0">
                    <a:schemeClr val="accent2">
                      <a:lumMod val="60000"/>
                      <a:satMod val="103000"/>
                      <a:lumMod val="102000"/>
                      <a:tint val="94000"/>
                    </a:schemeClr>
                  </a:gs>
                  <a:gs pos="50000">
                    <a:schemeClr val="accent2">
                      <a:lumMod val="60000"/>
                      <a:satMod val="110000"/>
                      <a:lumMod val="100000"/>
                      <a:shade val="100000"/>
                    </a:schemeClr>
                  </a:gs>
                  <a:gs pos="100000">
                    <a:schemeClr val="accent2">
                      <a:lumMod val="60000"/>
                      <a:lumMod val="99000"/>
                      <a:satMod val="120000"/>
                      <a:shade val="78000"/>
                    </a:schemeClr>
                  </a:gs>
                </a:gsLst>
                <a:lin ang="5400000" scaled="0"/>
              </a:gradFill>
              <a:ln>
                <a:noFill/>
              </a:ln>
              <a:effectLst/>
            </c:spPr>
            <c:extLst>
              <c:ext xmlns:c16="http://schemas.microsoft.com/office/drawing/2014/chart" uri="{C3380CC4-5D6E-409C-BE32-E72D297353CC}">
                <c16:uniqueId val="{0000000F-18FB-46F6-AC55-9425E53B7ECF}"/>
              </c:ext>
            </c:extLst>
          </c:dPt>
          <c:dPt>
            <c:idx val="8"/>
            <c:bubble3D val="0"/>
            <c:spPr>
              <a:gradFill rotWithShape="1">
                <a:gsLst>
                  <a:gs pos="0">
                    <a:schemeClr val="accent3">
                      <a:lumMod val="60000"/>
                      <a:satMod val="103000"/>
                      <a:lumMod val="102000"/>
                      <a:tint val="94000"/>
                    </a:schemeClr>
                  </a:gs>
                  <a:gs pos="50000">
                    <a:schemeClr val="accent3">
                      <a:lumMod val="60000"/>
                      <a:satMod val="110000"/>
                      <a:lumMod val="100000"/>
                      <a:shade val="100000"/>
                    </a:schemeClr>
                  </a:gs>
                  <a:gs pos="100000">
                    <a:schemeClr val="accent3">
                      <a:lumMod val="60000"/>
                      <a:lumMod val="99000"/>
                      <a:satMod val="120000"/>
                      <a:shade val="78000"/>
                    </a:schemeClr>
                  </a:gs>
                </a:gsLst>
                <a:lin ang="5400000" scaled="0"/>
              </a:gradFill>
              <a:ln>
                <a:noFill/>
              </a:ln>
              <a:effectLst/>
            </c:spPr>
            <c:extLst>
              <c:ext xmlns:c16="http://schemas.microsoft.com/office/drawing/2014/chart" uri="{C3380CC4-5D6E-409C-BE32-E72D297353CC}">
                <c16:uniqueId val="{00000011-18FB-46F6-AC55-9425E53B7ECF}"/>
              </c:ext>
            </c:extLst>
          </c:dPt>
          <c:dPt>
            <c:idx val="9"/>
            <c:bubble3D val="0"/>
            <c:spPr>
              <a:gradFill rotWithShape="1">
                <a:gsLst>
                  <a:gs pos="0">
                    <a:schemeClr val="accent4">
                      <a:lumMod val="60000"/>
                      <a:satMod val="103000"/>
                      <a:lumMod val="102000"/>
                      <a:tint val="94000"/>
                    </a:schemeClr>
                  </a:gs>
                  <a:gs pos="50000">
                    <a:schemeClr val="accent4">
                      <a:lumMod val="60000"/>
                      <a:satMod val="110000"/>
                      <a:lumMod val="100000"/>
                      <a:shade val="100000"/>
                    </a:schemeClr>
                  </a:gs>
                  <a:gs pos="100000">
                    <a:schemeClr val="accent4">
                      <a:lumMod val="60000"/>
                      <a:lumMod val="99000"/>
                      <a:satMod val="120000"/>
                      <a:shade val="78000"/>
                    </a:schemeClr>
                  </a:gs>
                </a:gsLst>
                <a:lin ang="5400000" scaled="0"/>
              </a:gradFill>
              <a:ln>
                <a:noFill/>
              </a:ln>
              <a:effectLst/>
            </c:spPr>
            <c:extLst>
              <c:ext xmlns:c16="http://schemas.microsoft.com/office/drawing/2014/chart" uri="{C3380CC4-5D6E-409C-BE32-E72D297353CC}">
                <c16:uniqueId val="{00000013-18FB-46F6-AC55-9425E53B7ECF}"/>
              </c:ext>
            </c:extLst>
          </c:dPt>
          <c:dPt>
            <c:idx val="10"/>
            <c:bubble3D val="0"/>
            <c:spPr>
              <a:gradFill rotWithShape="1">
                <a:gsLst>
                  <a:gs pos="0">
                    <a:schemeClr val="accent5">
                      <a:lumMod val="60000"/>
                      <a:satMod val="103000"/>
                      <a:lumMod val="102000"/>
                      <a:tint val="94000"/>
                    </a:schemeClr>
                  </a:gs>
                  <a:gs pos="50000">
                    <a:schemeClr val="accent5">
                      <a:lumMod val="60000"/>
                      <a:satMod val="110000"/>
                      <a:lumMod val="100000"/>
                      <a:shade val="100000"/>
                    </a:schemeClr>
                  </a:gs>
                  <a:gs pos="100000">
                    <a:schemeClr val="accent5">
                      <a:lumMod val="60000"/>
                      <a:lumMod val="99000"/>
                      <a:satMod val="120000"/>
                      <a:shade val="78000"/>
                    </a:schemeClr>
                  </a:gs>
                </a:gsLst>
                <a:lin ang="5400000" scaled="0"/>
              </a:gradFill>
              <a:ln>
                <a:noFill/>
              </a:ln>
              <a:effectLst/>
            </c:spPr>
            <c:extLst>
              <c:ext xmlns:c16="http://schemas.microsoft.com/office/drawing/2014/chart" uri="{C3380CC4-5D6E-409C-BE32-E72D297353CC}">
                <c16:uniqueId val="{00000015-18FB-46F6-AC55-9425E53B7ECF}"/>
              </c:ext>
            </c:extLst>
          </c:dPt>
          <c:dLbls>
            <c:dLbl>
              <c:idx val="4"/>
              <c:delete val="1"/>
              <c:extLst>
                <c:ext xmlns:c15="http://schemas.microsoft.com/office/drawing/2012/chart" uri="{CE6537A1-D6FC-4f65-9D91-7224C49458BB}"/>
                <c:ext xmlns:c16="http://schemas.microsoft.com/office/drawing/2014/chart" uri="{C3380CC4-5D6E-409C-BE32-E72D297353CC}">
                  <c16:uniqueId val="{00000009-18FB-46F6-AC55-9425E53B7ECF}"/>
                </c:ext>
              </c:extLst>
            </c:dLbl>
            <c:dLbl>
              <c:idx val="7"/>
              <c:delete val="1"/>
              <c:extLst>
                <c:ext xmlns:c15="http://schemas.microsoft.com/office/drawing/2012/chart" uri="{CE6537A1-D6FC-4f65-9D91-7224C49458BB}"/>
                <c:ext xmlns:c16="http://schemas.microsoft.com/office/drawing/2014/chart" uri="{C3380CC4-5D6E-409C-BE32-E72D297353CC}">
                  <c16:uniqueId val="{0000000F-18FB-46F6-AC55-9425E53B7ECF}"/>
                </c:ext>
              </c:extLst>
            </c:dLbl>
            <c:dLbl>
              <c:idx val="8"/>
              <c:delete val="1"/>
              <c:extLst>
                <c:ext xmlns:c15="http://schemas.microsoft.com/office/drawing/2012/chart" uri="{CE6537A1-D6FC-4f65-9D91-7224C49458BB}"/>
                <c:ext xmlns:c16="http://schemas.microsoft.com/office/drawing/2014/chart" uri="{C3380CC4-5D6E-409C-BE32-E72D297353CC}">
                  <c16:uniqueId val="{00000011-18FB-46F6-AC55-9425E53B7ECF}"/>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2"/>
                    </a:solidFill>
                    <a:latin typeface="+mn-lt"/>
                    <a:ea typeface="+mn-ea"/>
                    <a:cs typeface="+mn-cs"/>
                  </a:defRPr>
                </a:pPr>
                <a:endParaRPr lang="fr-FR"/>
              </a:p>
            </c:txPr>
            <c:dLblPos val="bestFit"/>
            <c:showLegendKey val="0"/>
            <c:showVal val="1"/>
            <c:showCatName val="0"/>
            <c:showSerName val="0"/>
            <c:showPercent val="0"/>
            <c:showBubbleSize val="0"/>
            <c:showLeaderLines val="1"/>
            <c:leaderLines>
              <c:spPr>
                <a:ln w="9525">
                  <a:solidFill>
                    <a:schemeClr val="tx2">
                      <a:lumMod val="35000"/>
                      <a:lumOff val="65000"/>
                    </a:schemeClr>
                  </a:solidFill>
                </a:ln>
                <a:effectLst/>
              </c:spPr>
            </c:leaderLines>
            <c:extLst>
              <c:ext xmlns:c15="http://schemas.microsoft.com/office/drawing/2012/chart" uri="{CE6537A1-D6FC-4f65-9D91-7224C49458BB}"/>
            </c:extLst>
          </c:dLbls>
          <c:cat>
            <c:strRef>
              <c:f>'[Koopa.xlsx]Form responses 1'!$C$113:$C$123</c:f>
              <c:strCache>
                <c:ptCount val="11"/>
                <c:pt idx="0">
                  <c:v>0 à 10%</c:v>
                </c:pt>
                <c:pt idx="1">
                  <c:v>10 à 20 %</c:v>
                </c:pt>
                <c:pt idx="2">
                  <c:v>20 à 30 %</c:v>
                </c:pt>
                <c:pt idx="3">
                  <c:v>30 à 40 %</c:v>
                </c:pt>
                <c:pt idx="4">
                  <c:v>40 à 50 %</c:v>
                </c:pt>
                <c:pt idx="5">
                  <c:v>50 à 60 %</c:v>
                </c:pt>
                <c:pt idx="6">
                  <c:v>60 à 70 %</c:v>
                </c:pt>
                <c:pt idx="7">
                  <c:v>70 à 80 %</c:v>
                </c:pt>
                <c:pt idx="8">
                  <c:v>80 à 90 %</c:v>
                </c:pt>
                <c:pt idx="9">
                  <c:v>90 à 100 %</c:v>
                </c:pt>
                <c:pt idx="10">
                  <c:v>Sans avis</c:v>
                </c:pt>
              </c:strCache>
            </c:strRef>
          </c:cat>
          <c:val>
            <c:numRef>
              <c:f>'[Koopa.xlsx]Form responses 1'!$D$113:$D$123</c:f>
              <c:numCache>
                <c:formatCode>0%</c:formatCode>
                <c:ptCount val="11"/>
                <c:pt idx="0">
                  <c:v>0.21</c:v>
                </c:pt>
                <c:pt idx="1">
                  <c:v>0.36</c:v>
                </c:pt>
                <c:pt idx="2">
                  <c:v>0.22</c:v>
                </c:pt>
                <c:pt idx="3">
                  <c:v>0.11</c:v>
                </c:pt>
                <c:pt idx="4">
                  <c:v>0</c:v>
                </c:pt>
                <c:pt idx="5">
                  <c:v>0.04</c:v>
                </c:pt>
                <c:pt idx="6">
                  <c:v>0.02</c:v>
                </c:pt>
                <c:pt idx="7">
                  <c:v>0</c:v>
                </c:pt>
                <c:pt idx="8">
                  <c:v>0</c:v>
                </c:pt>
                <c:pt idx="9">
                  <c:v>0.01</c:v>
                </c:pt>
                <c:pt idx="10">
                  <c:v>0.03</c:v>
                </c:pt>
              </c:numCache>
            </c:numRef>
          </c:val>
          <c:extLst>
            <c:ext xmlns:c16="http://schemas.microsoft.com/office/drawing/2014/chart" uri="{C3380CC4-5D6E-409C-BE32-E72D297353CC}">
              <c16:uniqueId val="{00000016-18FB-46F6-AC55-9425E53B7ECF}"/>
            </c:ext>
          </c:extLst>
        </c:ser>
        <c:dLbls>
          <c:dLblPos val="bestFit"/>
          <c:showLegendKey val="0"/>
          <c:showVal val="1"/>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400" b="0" i="0" u="none" strike="noStrike" kern="1200" baseline="0">
              <a:solidFill>
                <a:schemeClr val="tx2"/>
              </a:solidFill>
              <a:latin typeface="+mn-lt"/>
              <a:ea typeface="+mn-ea"/>
              <a:cs typeface="+mn-cs"/>
            </a:defRPr>
          </a:pPr>
          <a:endParaRPr lang="fr-FR"/>
        </a:p>
      </c:txPr>
    </c:legend>
    <c:plotVisOnly val="1"/>
    <c:dispBlanksAs val="gap"/>
    <c:showDLblsOverMax val="0"/>
  </c:chart>
  <c:spPr>
    <a:noFill/>
    <a:ln>
      <a:noFill/>
    </a:ln>
    <a:effectLst/>
  </c:spPr>
  <c:txPr>
    <a:bodyPr/>
    <a:lstStyle/>
    <a:p>
      <a:pPr>
        <a:defRPr/>
      </a:pPr>
      <a:endParaRPr lang="fr-FR"/>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baseline="0">
                <a:solidFill>
                  <a:schemeClr val="tx2"/>
                </a:solidFill>
                <a:latin typeface="+mn-lt"/>
                <a:ea typeface="+mn-ea"/>
                <a:cs typeface="+mn-cs"/>
              </a:defRPr>
            </a:pPr>
            <a:r>
              <a:rPr lang="fr-FR" dirty="0"/>
              <a:t>Catégories </a:t>
            </a:r>
            <a:r>
              <a:rPr lang="fr-FR" sz="2128" b="1" i="0" u="none" strike="noStrike" baseline="0" dirty="0">
                <a:effectLst/>
              </a:rPr>
              <a:t>socioprofessionnelles</a:t>
            </a:r>
            <a:r>
              <a:rPr lang="fr-FR" dirty="0"/>
              <a:t> interrogées</a:t>
            </a:r>
          </a:p>
        </c:rich>
      </c:tx>
      <c:overlay val="0"/>
      <c:spPr>
        <a:noFill/>
        <a:ln>
          <a:noFill/>
        </a:ln>
        <a:effectLst/>
      </c:spPr>
      <c:txPr>
        <a:bodyPr rot="0" spcFirstLastPara="1" vertOverflow="ellipsis" vert="horz" wrap="square" anchor="ctr" anchorCtr="1"/>
        <a:lstStyle/>
        <a:p>
          <a:pPr>
            <a:defRPr sz="2128" b="1" i="0" u="none" strike="noStrike" kern="1200" baseline="0">
              <a:solidFill>
                <a:schemeClr val="tx2"/>
              </a:solidFill>
              <a:latin typeface="+mn-lt"/>
              <a:ea typeface="+mn-ea"/>
              <a:cs typeface="+mn-cs"/>
            </a:defRPr>
          </a:pPr>
          <a:endParaRPr lang="fr-FR"/>
        </a:p>
      </c:txPr>
    </c:title>
    <c:autoTitleDeleted val="0"/>
    <c:plotArea>
      <c:layout/>
      <c:pieChart>
        <c:varyColors val="1"/>
        <c:ser>
          <c:idx val="0"/>
          <c:order val="0"/>
          <c:dPt>
            <c:idx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extLst>
              <c:ext xmlns:c16="http://schemas.microsoft.com/office/drawing/2014/chart" uri="{C3380CC4-5D6E-409C-BE32-E72D297353CC}">
                <c16:uniqueId val="{00000001-0DCD-441B-9C28-BD1EE28EAF01}"/>
              </c:ext>
            </c:extLst>
          </c:dPt>
          <c:dPt>
            <c:idx val="1"/>
            <c:bubble3D val="0"/>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c:spPr>
            <c:extLst>
              <c:ext xmlns:c16="http://schemas.microsoft.com/office/drawing/2014/chart" uri="{C3380CC4-5D6E-409C-BE32-E72D297353CC}">
                <c16:uniqueId val="{00000003-0DCD-441B-9C28-BD1EE28EAF01}"/>
              </c:ext>
            </c:extLst>
          </c:dPt>
          <c:dPt>
            <c:idx val="2"/>
            <c:bubble3D val="0"/>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c:spPr>
            <c:extLst>
              <c:ext xmlns:c16="http://schemas.microsoft.com/office/drawing/2014/chart" uri="{C3380CC4-5D6E-409C-BE32-E72D297353CC}">
                <c16:uniqueId val="{00000005-0DCD-441B-9C28-BD1EE28EAF01}"/>
              </c:ext>
            </c:extLst>
          </c:dPt>
          <c:dPt>
            <c:idx val="3"/>
            <c:bubble3D val="0"/>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c:spPr>
            <c:extLst>
              <c:ext xmlns:c16="http://schemas.microsoft.com/office/drawing/2014/chart" uri="{C3380CC4-5D6E-409C-BE32-E72D297353CC}">
                <c16:uniqueId val="{00000007-0DCD-441B-9C28-BD1EE28EAF01}"/>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2"/>
                    </a:solidFill>
                    <a:latin typeface="+mn-lt"/>
                    <a:ea typeface="+mn-ea"/>
                    <a:cs typeface="+mn-cs"/>
                  </a:defRPr>
                </a:pPr>
                <a:endParaRPr lang="fr-FR"/>
              </a:p>
            </c:txPr>
            <c:dLblPos val="bestFit"/>
            <c:showLegendKey val="0"/>
            <c:showVal val="1"/>
            <c:showCatName val="0"/>
            <c:showSerName val="0"/>
            <c:showPercent val="0"/>
            <c:showBubbleSize val="0"/>
            <c:showLeaderLines val="1"/>
            <c:leaderLines>
              <c:spPr>
                <a:ln w="9525">
                  <a:solidFill>
                    <a:schemeClr val="tx2">
                      <a:lumMod val="35000"/>
                      <a:lumOff val="65000"/>
                    </a:schemeClr>
                  </a:solidFill>
                </a:ln>
                <a:effectLst/>
              </c:spPr>
            </c:leaderLines>
            <c:extLst>
              <c:ext xmlns:c15="http://schemas.microsoft.com/office/drawing/2012/chart" uri="{CE6537A1-D6FC-4f65-9D91-7224C49458BB}"/>
            </c:extLst>
          </c:dLbls>
          <c:cat>
            <c:strRef>
              <c:f>'[Koopa.xlsx]Form responses 1'!$C$130:$C$133</c:f>
              <c:strCache>
                <c:ptCount val="4"/>
                <c:pt idx="0">
                  <c:v>Sans emploi</c:v>
                </c:pt>
                <c:pt idx="1">
                  <c:v>Salarié / Apprenti / Alternant</c:v>
                </c:pt>
                <c:pt idx="2">
                  <c:v>Étudiant / Temps partiel</c:v>
                </c:pt>
                <c:pt idx="3">
                  <c:v>Retraité</c:v>
                </c:pt>
              </c:strCache>
            </c:strRef>
          </c:cat>
          <c:val>
            <c:numRef>
              <c:f>'[Koopa.xlsx]Form responses 1'!$D$130:$D$133</c:f>
              <c:numCache>
                <c:formatCode>0%</c:formatCode>
                <c:ptCount val="4"/>
                <c:pt idx="0">
                  <c:v>0.1111111111111111</c:v>
                </c:pt>
                <c:pt idx="1">
                  <c:v>0.32098765432098764</c:v>
                </c:pt>
                <c:pt idx="2">
                  <c:v>0.54320987654320985</c:v>
                </c:pt>
                <c:pt idx="3">
                  <c:v>2.4691358024691357E-2</c:v>
                </c:pt>
              </c:numCache>
            </c:numRef>
          </c:val>
          <c:extLst>
            <c:ext xmlns:c16="http://schemas.microsoft.com/office/drawing/2014/chart" uri="{C3380CC4-5D6E-409C-BE32-E72D297353CC}">
              <c16:uniqueId val="{00000008-0DCD-441B-9C28-BD1EE28EAF01}"/>
            </c:ext>
          </c:extLst>
        </c:ser>
        <c:dLbls>
          <c:dLblPos val="bestFit"/>
          <c:showLegendKey val="0"/>
          <c:showVal val="1"/>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600" b="0" i="0" u="none" strike="noStrike" kern="1200" baseline="0">
              <a:solidFill>
                <a:schemeClr val="tx2"/>
              </a:solidFill>
              <a:latin typeface="+mn-lt"/>
              <a:ea typeface="+mn-ea"/>
              <a:cs typeface="+mn-cs"/>
            </a:defRPr>
          </a:pPr>
          <a:endParaRPr lang="fr-FR"/>
        </a:p>
      </c:txPr>
    </c:legend>
    <c:plotVisOnly val="1"/>
    <c:dispBlanksAs val="gap"/>
    <c:showDLblsOverMax val="0"/>
  </c:chart>
  <c:spPr>
    <a:noFill/>
    <a:ln>
      <a:noFill/>
    </a:ln>
    <a:effectLst/>
  </c:spPr>
  <c:txPr>
    <a:bodyPr/>
    <a:lstStyle/>
    <a:p>
      <a:pPr>
        <a:defRPr/>
      </a:pPr>
      <a:endParaRPr lang="fr-FR"/>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5">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charts/style2.xml><?xml version="1.0" encoding="utf-8"?>
<cs:chartStyle xmlns:cs="http://schemas.microsoft.com/office/drawing/2012/chartStyle" xmlns:a="http://schemas.openxmlformats.org/drawingml/2006/main" id="255">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2F581D8-4E89-4275-8327-B1889808A2F5}" type="datetimeFigureOut">
              <a:rPr lang="fr-FR" smtClean="0"/>
              <a:t>18/05/2017</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8DB5A4-80FA-4855-BF4E-CE84E836F65B}" type="slidenum">
              <a:rPr lang="fr-FR" smtClean="0"/>
              <a:t>‹N°›</a:t>
            </a:fld>
            <a:endParaRPr lang="fr-FR"/>
          </a:p>
        </p:txBody>
      </p:sp>
    </p:spTree>
    <p:extLst>
      <p:ext uri="{BB962C8B-B14F-4D97-AF65-F5344CB8AC3E}">
        <p14:creationId xmlns:p14="http://schemas.microsoft.com/office/powerpoint/2010/main" val="18471399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Bonjour et bienvenue à cette soutenance du projet Entreprenariat. Ce projet a commencé le 26 Septembre 2016 et s'est réalisé dans le cadre du concours </a:t>
            </a:r>
            <a:r>
              <a:rPr lang="fr-FR" dirty="0" err="1"/>
              <a:t>SwitchUp</a:t>
            </a:r>
            <a:r>
              <a:rPr lang="fr-FR" dirty="0"/>
              <a:t> Challenge, organisé par Cisco, qui un appel à projet </a:t>
            </a:r>
            <a:r>
              <a:rPr lang="fr-FR" dirty="0" err="1"/>
              <a:t>entreprenariaux</a:t>
            </a:r>
            <a:r>
              <a:rPr lang="fr-FR" dirty="0"/>
              <a:t> sociaux. J'ai eu l'honneur de travailler avec Axel et Clément tout au long de ce projet, et je l'espère par la suite. </a:t>
            </a:r>
          </a:p>
        </p:txBody>
      </p:sp>
      <p:sp>
        <p:nvSpPr>
          <p:cNvPr id="4" name="Espace réservé du numéro de diapositive 3"/>
          <p:cNvSpPr>
            <a:spLocks noGrp="1"/>
          </p:cNvSpPr>
          <p:nvPr>
            <p:ph type="sldNum" sz="quarter" idx="10"/>
          </p:nvPr>
        </p:nvSpPr>
        <p:spPr/>
        <p:txBody>
          <a:bodyPr/>
          <a:lstStyle/>
          <a:p>
            <a:fld id="{BF8DB5A4-80FA-4855-BF4E-CE84E836F65B}" type="slidenum">
              <a:rPr lang="fr-FR" smtClean="0"/>
              <a:t>1</a:t>
            </a:fld>
            <a:endParaRPr lang="fr-FR"/>
          </a:p>
        </p:txBody>
      </p:sp>
    </p:spTree>
    <p:extLst>
      <p:ext uri="{BB962C8B-B14F-4D97-AF65-F5344CB8AC3E}">
        <p14:creationId xmlns:p14="http://schemas.microsoft.com/office/powerpoint/2010/main" val="9460830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a:p>
            <a:r>
              <a:rPr lang="fr-FR" dirty="0"/>
              <a:t>Afin d'illustrer le fonctionnement de notre système, nous avons créer une </a:t>
            </a:r>
            <a:r>
              <a:rPr lang="fr-FR" dirty="0" err="1"/>
              <a:t>storyboard</a:t>
            </a:r>
            <a:r>
              <a:rPr lang="fr-FR" dirty="0"/>
              <a:t>. Une personne sans-abri s'est fait distribué une carte RFID par une de nos associations partenaire. Cette carte lui permet de profiter, dans la limite du quota imposé par semaine, d'un certain nombre de services ou de produits. Après consultation des </a:t>
            </a:r>
            <a:r>
              <a:rPr lang="fr-FR" dirty="0" err="1"/>
              <a:t>commercants</a:t>
            </a:r>
            <a:r>
              <a:rPr lang="fr-FR" dirty="0"/>
              <a:t> partenaires directement sur la plateforme, ou par le biais d'une association ou d'une borne installé dans un bâtiment public, ce sans-abri pourra donc se rendre et profiter de son produit : repas, panier à emporté, pressing, </a:t>
            </a:r>
            <a:r>
              <a:rPr lang="fr-FR" dirty="0" err="1"/>
              <a:t>etc</a:t>
            </a:r>
            <a:r>
              <a:rPr lang="fr-FR" dirty="0"/>
              <a:t> ...</a:t>
            </a:r>
          </a:p>
        </p:txBody>
      </p:sp>
      <p:sp>
        <p:nvSpPr>
          <p:cNvPr id="4" name="Espace réservé du numéro de diapositive 3"/>
          <p:cNvSpPr>
            <a:spLocks noGrp="1"/>
          </p:cNvSpPr>
          <p:nvPr>
            <p:ph type="sldNum" sz="quarter" idx="10"/>
          </p:nvPr>
        </p:nvSpPr>
        <p:spPr/>
        <p:txBody>
          <a:bodyPr/>
          <a:lstStyle/>
          <a:p>
            <a:fld id="{BF8DB5A4-80FA-4855-BF4E-CE84E836F65B}" type="slidenum">
              <a:rPr lang="fr-FR" smtClean="0"/>
              <a:t>3</a:t>
            </a:fld>
            <a:endParaRPr lang="fr-FR"/>
          </a:p>
        </p:txBody>
      </p:sp>
    </p:spTree>
    <p:extLst>
      <p:ext uri="{BB962C8B-B14F-4D97-AF65-F5344CB8AC3E}">
        <p14:creationId xmlns:p14="http://schemas.microsoft.com/office/powerpoint/2010/main" val="25790667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Et c'est ainsi que nous avons crée "</a:t>
            </a:r>
            <a:r>
              <a:rPr lang="fr-FR" dirty="0" err="1"/>
              <a:t>Suspen'Dons</a:t>
            </a:r>
            <a:r>
              <a:rPr lang="fr-FR" dirty="0"/>
              <a:t>". </a:t>
            </a:r>
            <a:r>
              <a:rPr lang="fr-FR" dirty="0" err="1"/>
              <a:t>Suspen'Dons</a:t>
            </a:r>
            <a:r>
              <a:rPr lang="fr-FR" dirty="0"/>
              <a:t> est une plateforme, disponible sur internet et sur Android, qui permet d'offrir de l'argent aux sans-abris, par donation classique, mais </a:t>
            </a:r>
            <a:r>
              <a:rPr lang="fr-FR" dirty="0" err="1"/>
              <a:t>auss</a:t>
            </a:r>
            <a:r>
              <a:rPr lang="fr-FR" dirty="0"/>
              <a:t> en regardant des vidéos publicitaires. Les fonds récoltés par la publicité alimenteront directement les cagnottes. Cette particularité permet à toutes personnes, même sans moyens financier, de participer à notre action. Les fonds permettront d'offrir des produits ou des services à des tarifs négociés, et seront directement retiré par carte RFID par le bénéficiaire. Et enfin, afin d'héberger ce projet, nous allons créer une association à but non lucratif aussi appelé association loi 1901.</a:t>
            </a:r>
          </a:p>
        </p:txBody>
      </p:sp>
      <p:sp>
        <p:nvSpPr>
          <p:cNvPr id="4" name="Espace réservé du numéro de diapositive 3"/>
          <p:cNvSpPr>
            <a:spLocks noGrp="1"/>
          </p:cNvSpPr>
          <p:nvPr>
            <p:ph type="sldNum" sz="quarter" idx="10"/>
          </p:nvPr>
        </p:nvSpPr>
        <p:spPr/>
        <p:txBody>
          <a:bodyPr/>
          <a:lstStyle/>
          <a:p>
            <a:fld id="{BF8DB5A4-80FA-4855-BF4E-CE84E836F65B}" type="slidenum">
              <a:rPr lang="fr-FR" smtClean="0"/>
              <a:t>4</a:t>
            </a:fld>
            <a:endParaRPr lang="fr-FR"/>
          </a:p>
        </p:txBody>
      </p:sp>
    </p:spTree>
    <p:extLst>
      <p:ext uri="{BB962C8B-B14F-4D97-AF65-F5344CB8AC3E}">
        <p14:creationId xmlns:p14="http://schemas.microsoft.com/office/powerpoint/2010/main" val="25749880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0,08 € / vue.</a:t>
            </a:r>
          </a:p>
          <a:p>
            <a:endParaRPr lang="fr-FR" sz="1000" dirty="0"/>
          </a:p>
          <a:p>
            <a:r>
              <a:rPr lang="fr-FR" dirty="0"/>
              <a:t>Permet d’éviter des intermédiaires.</a:t>
            </a:r>
          </a:p>
          <a:p>
            <a:endParaRPr lang="fr-FR" dirty="0"/>
          </a:p>
          <a:p>
            <a:r>
              <a:rPr lang="fr-FR" dirty="0" err="1"/>
              <a:t>Goodeed</a:t>
            </a:r>
            <a:r>
              <a:rPr lang="fr-FR" dirty="0"/>
              <a:t> propose actuellement des publicités à 0,50 € / vue.</a:t>
            </a:r>
          </a:p>
          <a:p>
            <a:endParaRPr lang="fr-FR" dirty="0"/>
          </a:p>
        </p:txBody>
      </p:sp>
      <p:sp>
        <p:nvSpPr>
          <p:cNvPr id="4" name="Espace réservé du numéro de diapositive 3"/>
          <p:cNvSpPr>
            <a:spLocks noGrp="1"/>
          </p:cNvSpPr>
          <p:nvPr>
            <p:ph type="sldNum" sz="quarter" idx="10"/>
          </p:nvPr>
        </p:nvSpPr>
        <p:spPr/>
        <p:txBody>
          <a:bodyPr/>
          <a:lstStyle/>
          <a:p>
            <a:fld id="{BF8DB5A4-80FA-4855-BF4E-CE84E836F65B}" type="slidenum">
              <a:rPr lang="fr-FR" smtClean="0"/>
              <a:t>5</a:t>
            </a:fld>
            <a:endParaRPr lang="fr-FR"/>
          </a:p>
        </p:txBody>
      </p:sp>
    </p:spTree>
    <p:extLst>
      <p:ext uri="{BB962C8B-B14F-4D97-AF65-F5344CB8AC3E}">
        <p14:creationId xmlns:p14="http://schemas.microsoft.com/office/powerpoint/2010/main" val="18330196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Avis sur les sans-abris :</a:t>
            </a:r>
          </a:p>
          <a:p>
            <a:r>
              <a:rPr lang="fr-FR" dirty="0"/>
              <a:t>70% travaillent .</a:t>
            </a:r>
          </a:p>
        </p:txBody>
      </p:sp>
      <p:sp>
        <p:nvSpPr>
          <p:cNvPr id="4" name="Espace réservé du numéro de diapositive 3"/>
          <p:cNvSpPr>
            <a:spLocks noGrp="1"/>
          </p:cNvSpPr>
          <p:nvPr>
            <p:ph type="sldNum" sz="quarter" idx="10"/>
          </p:nvPr>
        </p:nvSpPr>
        <p:spPr/>
        <p:txBody>
          <a:bodyPr/>
          <a:lstStyle/>
          <a:p>
            <a:fld id="{BF8DB5A4-80FA-4855-BF4E-CE84E836F65B}" type="slidenum">
              <a:rPr lang="fr-FR" smtClean="0"/>
              <a:t>8</a:t>
            </a:fld>
            <a:endParaRPr lang="fr-FR"/>
          </a:p>
        </p:txBody>
      </p:sp>
    </p:spTree>
    <p:extLst>
      <p:ext uri="{BB962C8B-B14F-4D97-AF65-F5344CB8AC3E}">
        <p14:creationId xmlns:p14="http://schemas.microsoft.com/office/powerpoint/2010/main" val="6633806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BF8DB5A4-80FA-4855-BF4E-CE84E836F65B}" type="slidenum">
              <a:rPr lang="fr-FR" smtClean="0"/>
              <a:t>13</a:t>
            </a:fld>
            <a:endParaRPr lang="fr-FR"/>
          </a:p>
        </p:txBody>
      </p:sp>
    </p:spTree>
    <p:extLst>
      <p:ext uri="{BB962C8B-B14F-4D97-AF65-F5344CB8AC3E}">
        <p14:creationId xmlns:p14="http://schemas.microsoft.com/office/powerpoint/2010/main" val="19197903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a:p>
            <a:r>
              <a:rPr lang="fr-FR" dirty="0"/>
              <a:t>Bien entendu, un projet c'est aussi une équipe. Au début, Etienne et Florian ont travaillé avec nous. Malheureusement, déjà inscrit dans un autre projet, ils n'ont pas pu continuer l'aventure avec nous. Aujourd'hui il est donc, a à ma droite, Axel, responsable de la recherche de professionnel partenaires et du développement de l'application Android. A ma gauche Clément, responsable du site internet et de l'expérience utilisateur. Quant à moi, j'ai le rôle de chef de projet. Je m'occupe donc de la communication, de la coordination des tâches et de la rédaction des différents documents. A l'avenir, Axel va exclusivement s'orienter vers le développement de l'application.</a:t>
            </a:r>
          </a:p>
        </p:txBody>
      </p:sp>
      <p:sp>
        <p:nvSpPr>
          <p:cNvPr id="4" name="Espace réservé du numéro de diapositive 3"/>
          <p:cNvSpPr>
            <a:spLocks noGrp="1"/>
          </p:cNvSpPr>
          <p:nvPr>
            <p:ph type="sldNum" sz="quarter" idx="10"/>
          </p:nvPr>
        </p:nvSpPr>
        <p:spPr/>
        <p:txBody>
          <a:bodyPr/>
          <a:lstStyle/>
          <a:p>
            <a:fld id="{BF8DB5A4-80FA-4855-BF4E-CE84E836F65B}" type="slidenum">
              <a:rPr lang="fr-FR" smtClean="0"/>
              <a:t>14</a:t>
            </a:fld>
            <a:endParaRPr lang="fr-FR"/>
          </a:p>
        </p:txBody>
      </p:sp>
    </p:spTree>
    <p:extLst>
      <p:ext uri="{BB962C8B-B14F-4D97-AF65-F5344CB8AC3E}">
        <p14:creationId xmlns:p14="http://schemas.microsoft.com/office/powerpoint/2010/main" val="20860750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Modifier le style des sous-titres du masque</a:t>
            </a:r>
          </a:p>
        </p:txBody>
      </p:sp>
      <p:sp>
        <p:nvSpPr>
          <p:cNvPr id="10" name="Espace réservé de la date 9"/>
          <p:cNvSpPr>
            <a:spLocks noGrp="1"/>
          </p:cNvSpPr>
          <p:nvPr>
            <p:ph type="dt" sz="half" idx="10"/>
          </p:nvPr>
        </p:nvSpPr>
        <p:spPr/>
        <p:txBody>
          <a:bodyPr/>
          <a:lstStyle/>
          <a:p>
            <a:r>
              <a:rPr lang="fr-FR"/>
              <a:t>31/01/2017</a:t>
            </a:r>
            <a:endParaRPr lang="fr-FR" dirty="0"/>
          </a:p>
        </p:txBody>
      </p:sp>
      <p:sp>
        <p:nvSpPr>
          <p:cNvPr id="11" name="Espace réservé du pied de page 10"/>
          <p:cNvSpPr>
            <a:spLocks noGrp="1"/>
          </p:cNvSpPr>
          <p:nvPr>
            <p:ph type="ftr" sz="quarter" idx="11"/>
          </p:nvPr>
        </p:nvSpPr>
        <p:spPr/>
        <p:txBody>
          <a:bodyPr/>
          <a:lstStyle/>
          <a:p>
            <a:r>
              <a:rPr lang="fr-FR"/>
              <a:t>Maxime RIFFLART; Axel GAUVRIT; Clément VACHET</a:t>
            </a:r>
          </a:p>
        </p:txBody>
      </p:sp>
      <p:sp>
        <p:nvSpPr>
          <p:cNvPr id="12" name="Espace réservé du numéro de diapositive 11"/>
          <p:cNvSpPr>
            <a:spLocks noGrp="1"/>
          </p:cNvSpPr>
          <p:nvPr>
            <p:ph type="sldNum" sz="quarter" idx="12"/>
          </p:nvPr>
        </p:nvSpPr>
        <p:spPr/>
        <p:txBody>
          <a:bodyPr/>
          <a:lstStyle/>
          <a:p>
            <a:fld id="{EA27A45B-77EB-4839-A102-834B06C26C52}" type="slidenum">
              <a:rPr lang="fr-FR" smtClean="0"/>
              <a:pPr/>
              <a:t>‹N°›</a:t>
            </a:fld>
            <a:r>
              <a:rPr lang="fr-FR"/>
              <a:t>/40</a:t>
            </a:r>
            <a:endParaRPr lang="fr-FR" dirty="0"/>
          </a:p>
        </p:txBody>
      </p:sp>
    </p:spTree>
    <p:extLst>
      <p:ext uri="{BB962C8B-B14F-4D97-AF65-F5344CB8AC3E}">
        <p14:creationId xmlns:p14="http://schemas.microsoft.com/office/powerpoint/2010/main" val="7386359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texte vertical 2"/>
          <p:cNvSpPr>
            <a:spLocks noGrp="1"/>
          </p:cNvSpPr>
          <p:nvPr>
            <p:ph type="body" orient="vert" idx="1"/>
          </p:nvPr>
        </p:nvSpPr>
        <p:spPr/>
        <p:txBody>
          <a:bodyPr vert="eaVe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p:cNvSpPr>
            <a:spLocks noGrp="1"/>
          </p:cNvSpPr>
          <p:nvPr>
            <p:ph type="dt" sz="half" idx="10"/>
          </p:nvPr>
        </p:nvSpPr>
        <p:spPr/>
        <p:txBody>
          <a:bodyPr/>
          <a:lstStyle/>
          <a:p>
            <a:r>
              <a:rPr lang="fr-FR"/>
              <a:t>31/01/2017</a:t>
            </a:r>
            <a:endParaRPr lang="fr-FR" dirty="0"/>
          </a:p>
        </p:txBody>
      </p:sp>
      <p:sp>
        <p:nvSpPr>
          <p:cNvPr id="8" name="Espace réservé du pied de page 7"/>
          <p:cNvSpPr>
            <a:spLocks noGrp="1"/>
          </p:cNvSpPr>
          <p:nvPr>
            <p:ph type="ftr" sz="quarter" idx="11"/>
          </p:nvPr>
        </p:nvSpPr>
        <p:spPr/>
        <p:txBody>
          <a:bodyPr/>
          <a:lstStyle/>
          <a:p>
            <a:r>
              <a:rPr lang="fr-FR"/>
              <a:t>Maxime RIFFLART; Axel GAUVRIT; Clément VACHET</a:t>
            </a:r>
          </a:p>
        </p:txBody>
      </p:sp>
      <p:sp>
        <p:nvSpPr>
          <p:cNvPr id="9" name="Espace réservé du numéro de diapositive 8"/>
          <p:cNvSpPr>
            <a:spLocks noGrp="1"/>
          </p:cNvSpPr>
          <p:nvPr>
            <p:ph type="sldNum" sz="quarter" idx="12"/>
          </p:nvPr>
        </p:nvSpPr>
        <p:spPr/>
        <p:txBody>
          <a:bodyPr/>
          <a:lstStyle/>
          <a:p>
            <a:fld id="{EA27A45B-77EB-4839-A102-834B06C26C52}" type="slidenum">
              <a:rPr lang="fr-FR" smtClean="0"/>
              <a:pPr/>
              <a:t>‹N°›</a:t>
            </a:fld>
            <a:r>
              <a:rPr lang="fr-FR"/>
              <a:t>/40</a:t>
            </a:r>
            <a:endParaRPr lang="fr-FR" dirty="0"/>
          </a:p>
        </p:txBody>
      </p:sp>
    </p:spTree>
    <p:extLst>
      <p:ext uri="{BB962C8B-B14F-4D97-AF65-F5344CB8AC3E}">
        <p14:creationId xmlns:p14="http://schemas.microsoft.com/office/powerpoint/2010/main" val="10609197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p:cNvSpPr>
            <a:spLocks noGrp="1"/>
          </p:cNvSpPr>
          <p:nvPr>
            <p:ph type="body" orient="vert" idx="1"/>
          </p:nvPr>
        </p:nvSpPr>
        <p:spPr>
          <a:xfrm>
            <a:off x="838200" y="365125"/>
            <a:ext cx="7734300" cy="5811838"/>
          </a:xfrm>
        </p:spPr>
        <p:txBody>
          <a:bodyPr vert="eaVe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10"/>
          </p:nvPr>
        </p:nvSpPr>
        <p:spPr/>
        <p:txBody>
          <a:bodyPr/>
          <a:lstStyle/>
          <a:p>
            <a:r>
              <a:rPr lang="fr-FR"/>
              <a:t>31/01/2017</a:t>
            </a:r>
          </a:p>
        </p:txBody>
      </p:sp>
      <p:sp>
        <p:nvSpPr>
          <p:cNvPr id="5" name="Espace réservé du pied de page 4"/>
          <p:cNvSpPr>
            <a:spLocks noGrp="1"/>
          </p:cNvSpPr>
          <p:nvPr>
            <p:ph type="ftr" sz="quarter" idx="11"/>
          </p:nvPr>
        </p:nvSpPr>
        <p:spPr/>
        <p:txBody>
          <a:bodyPr/>
          <a:lstStyle/>
          <a:p>
            <a:r>
              <a:rPr lang="fr-FR"/>
              <a:t>Maxime RIFFLART; Axel GAUVRIT; Clément VACHET</a:t>
            </a:r>
          </a:p>
        </p:txBody>
      </p:sp>
      <p:sp>
        <p:nvSpPr>
          <p:cNvPr id="6" name="Espace réservé du numéro de diapositive 5"/>
          <p:cNvSpPr>
            <a:spLocks noGrp="1"/>
          </p:cNvSpPr>
          <p:nvPr>
            <p:ph type="sldNum" sz="quarter" idx="12"/>
          </p:nvPr>
        </p:nvSpPr>
        <p:spPr/>
        <p:txBody>
          <a:bodyPr/>
          <a:lstStyle/>
          <a:p>
            <a:fld id="{EA27A45B-77EB-4839-A102-834B06C26C52}" type="slidenum">
              <a:rPr lang="fr-FR" smtClean="0"/>
              <a:t>‹N°›</a:t>
            </a:fld>
            <a:endParaRPr lang="fr-FR"/>
          </a:p>
        </p:txBody>
      </p:sp>
    </p:spTree>
    <p:extLst>
      <p:ext uri="{BB962C8B-B14F-4D97-AF65-F5344CB8AC3E}">
        <p14:creationId xmlns:p14="http://schemas.microsoft.com/office/powerpoint/2010/main" val="24931783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10" name="Espace réservé de la date 9"/>
          <p:cNvSpPr>
            <a:spLocks noGrp="1"/>
          </p:cNvSpPr>
          <p:nvPr>
            <p:ph type="dt" sz="half" idx="10"/>
          </p:nvPr>
        </p:nvSpPr>
        <p:spPr/>
        <p:txBody>
          <a:bodyPr/>
          <a:lstStyle/>
          <a:p>
            <a:r>
              <a:rPr lang="fr-FR"/>
              <a:t>31/01/2017</a:t>
            </a:r>
            <a:endParaRPr lang="fr-FR" dirty="0"/>
          </a:p>
        </p:txBody>
      </p:sp>
      <p:sp>
        <p:nvSpPr>
          <p:cNvPr id="11" name="Espace réservé du pied de page 10"/>
          <p:cNvSpPr>
            <a:spLocks noGrp="1"/>
          </p:cNvSpPr>
          <p:nvPr>
            <p:ph type="ftr" sz="quarter" idx="11"/>
          </p:nvPr>
        </p:nvSpPr>
        <p:spPr/>
        <p:txBody>
          <a:bodyPr/>
          <a:lstStyle/>
          <a:p>
            <a:r>
              <a:rPr lang="fr-FR"/>
              <a:t>Maxime RIFFLART; Axel GAUVRIT; Clément VACHET</a:t>
            </a:r>
          </a:p>
        </p:txBody>
      </p:sp>
      <p:sp>
        <p:nvSpPr>
          <p:cNvPr id="12" name="Espace réservé du numéro de diapositive 11"/>
          <p:cNvSpPr>
            <a:spLocks noGrp="1"/>
          </p:cNvSpPr>
          <p:nvPr>
            <p:ph type="sldNum" sz="quarter" idx="12"/>
          </p:nvPr>
        </p:nvSpPr>
        <p:spPr/>
        <p:txBody>
          <a:bodyPr/>
          <a:lstStyle/>
          <a:p>
            <a:fld id="{EA27A45B-77EB-4839-A102-834B06C26C52}" type="slidenum">
              <a:rPr lang="fr-FR" smtClean="0"/>
              <a:pPr/>
              <a:t>‹N°›</a:t>
            </a:fld>
            <a:r>
              <a:rPr lang="fr-FR"/>
              <a:t>/40</a:t>
            </a:r>
            <a:endParaRPr lang="fr-FR" dirty="0"/>
          </a:p>
        </p:txBody>
      </p:sp>
    </p:spTree>
    <p:extLst>
      <p:ext uri="{BB962C8B-B14F-4D97-AF65-F5344CB8AC3E}">
        <p14:creationId xmlns:p14="http://schemas.microsoft.com/office/powerpoint/2010/main" val="15053900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Modifier les styles du texte du masque</a:t>
            </a:r>
          </a:p>
        </p:txBody>
      </p:sp>
      <p:sp>
        <p:nvSpPr>
          <p:cNvPr id="10" name="Espace réservé de la date 9"/>
          <p:cNvSpPr>
            <a:spLocks noGrp="1"/>
          </p:cNvSpPr>
          <p:nvPr>
            <p:ph type="dt" sz="half" idx="10"/>
          </p:nvPr>
        </p:nvSpPr>
        <p:spPr/>
        <p:txBody>
          <a:bodyPr/>
          <a:lstStyle/>
          <a:p>
            <a:r>
              <a:rPr lang="fr-FR"/>
              <a:t>31/01/2017</a:t>
            </a:r>
            <a:endParaRPr lang="fr-FR" dirty="0"/>
          </a:p>
        </p:txBody>
      </p:sp>
      <p:sp>
        <p:nvSpPr>
          <p:cNvPr id="11" name="Espace réservé du pied de page 10"/>
          <p:cNvSpPr>
            <a:spLocks noGrp="1"/>
          </p:cNvSpPr>
          <p:nvPr>
            <p:ph type="ftr" sz="quarter" idx="11"/>
          </p:nvPr>
        </p:nvSpPr>
        <p:spPr/>
        <p:txBody>
          <a:bodyPr/>
          <a:lstStyle/>
          <a:p>
            <a:r>
              <a:rPr lang="fr-FR"/>
              <a:t>Maxime RIFFLART; Axel GAUVRIT; Clément VACHET</a:t>
            </a:r>
          </a:p>
        </p:txBody>
      </p:sp>
      <p:sp>
        <p:nvSpPr>
          <p:cNvPr id="12" name="Espace réservé du numéro de diapositive 11"/>
          <p:cNvSpPr>
            <a:spLocks noGrp="1"/>
          </p:cNvSpPr>
          <p:nvPr>
            <p:ph type="sldNum" sz="quarter" idx="12"/>
          </p:nvPr>
        </p:nvSpPr>
        <p:spPr/>
        <p:txBody>
          <a:bodyPr/>
          <a:lstStyle/>
          <a:p>
            <a:fld id="{EA27A45B-77EB-4839-A102-834B06C26C52}" type="slidenum">
              <a:rPr lang="fr-FR" smtClean="0"/>
              <a:pPr/>
              <a:t>‹N°›</a:t>
            </a:fld>
            <a:r>
              <a:rPr lang="fr-FR"/>
              <a:t>/40</a:t>
            </a:r>
            <a:endParaRPr lang="fr-FR" dirty="0"/>
          </a:p>
        </p:txBody>
      </p:sp>
    </p:spTree>
    <p:extLst>
      <p:ext uri="{BB962C8B-B14F-4D97-AF65-F5344CB8AC3E}">
        <p14:creationId xmlns:p14="http://schemas.microsoft.com/office/powerpoint/2010/main" val="17960736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sz="half" idx="1"/>
          </p:nvPr>
        </p:nvSpPr>
        <p:spPr>
          <a:xfrm>
            <a:off x="838200" y="1825625"/>
            <a:ext cx="5181600" cy="435133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p:cNvSpPr>
            <a:spLocks noGrp="1"/>
          </p:cNvSpPr>
          <p:nvPr>
            <p:ph sz="half" idx="2"/>
          </p:nvPr>
        </p:nvSpPr>
        <p:spPr>
          <a:xfrm>
            <a:off x="6172200" y="1825625"/>
            <a:ext cx="5181600" cy="435133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8" name="Espace réservé de la date 7"/>
          <p:cNvSpPr>
            <a:spLocks noGrp="1"/>
          </p:cNvSpPr>
          <p:nvPr>
            <p:ph type="dt" sz="half" idx="10"/>
          </p:nvPr>
        </p:nvSpPr>
        <p:spPr/>
        <p:txBody>
          <a:bodyPr/>
          <a:lstStyle/>
          <a:p>
            <a:r>
              <a:rPr lang="fr-FR"/>
              <a:t>31/01/2017</a:t>
            </a:r>
            <a:endParaRPr lang="fr-FR" dirty="0"/>
          </a:p>
        </p:txBody>
      </p:sp>
      <p:sp>
        <p:nvSpPr>
          <p:cNvPr id="9" name="Espace réservé du pied de page 8"/>
          <p:cNvSpPr>
            <a:spLocks noGrp="1"/>
          </p:cNvSpPr>
          <p:nvPr>
            <p:ph type="ftr" sz="quarter" idx="11"/>
          </p:nvPr>
        </p:nvSpPr>
        <p:spPr/>
        <p:txBody>
          <a:bodyPr/>
          <a:lstStyle/>
          <a:p>
            <a:r>
              <a:rPr lang="fr-FR"/>
              <a:t>Maxime RIFFLART; Axel GAUVRIT; Clément VACHET</a:t>
            </a:r>
          </a:p>
        </p:txBody>
      </p:sp>
      <p:sp>
        <p:nvSpPr>
          <p:cNvPr id="10" name="Espace réservé du numéro de diapositive 9"/>
          <p:cNvSpPr>
            <a:spLocks noGrp="1"/>
          </p:cNvSpPr>
          <p:nvPr>
            <p:ph type="sldNum" sz="quarter" idx="12"/>
          </p:nvPr>
        </p:nvSpPr>
        <p:spPr/>
        <p:txBody>
          <a:bodyPr/>
          <a:lstStyle/>
          <a:p>
            <a:fld id="{EA27A45B-77EB-4839-A102-834B06C26C52}" type="slidenum">
              <a:rPr lang="fr-FR" smtClean="0"/>
              <a:pPr/>
              <a:t>‹N°›</a:t>
            </a:fld>
            <a:r>
              <a:rPr lang="fr-FR"/>
              <a:t>/40</a:t>
            </a:r>
            <a:endParaRPr lang="fr-FR" dirty="0"/>
          </a:p>
        </p:txBody>
      </p:sp>
    </p:spTree>
    <p:extLst>
      <p:ext uri="{BB962C8B-B14F-4D97-AF65-F5344CB8AC3E}">
        <p14:creationId xmlns:p14="http://schemas.microsoft.com/office/powerpoint/2010/main" val="22207499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4" name="Espace réservé du contenu 3"/>
          <p:cNvSpPr>
            <a:spLocks noGrp="1"/>
          </p:cNvSpPr>
          <p:nvPr>
            <p:ph sz="half" idx="2"/>
          </p:nvPr>
        </p:nvSpPr>
        <p:spPr>
          <a:xfrm>
            <a:off x="839788" y="2505075"/>
            <a:ext cx="5157787" cy="368458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6" name="Espace réservé du contenu 5"/>
          <p:cNvSpPr>
            <a:spLocks noGrp="1"/>
          </p:cNvSpPr>
          <p:nvPr>
            <p:ph sz="quarter" idx="4"/>
          </p:nvPr>
        </p:nvSpPr>
        <p:spPr>
          <a:xfrm>
            <a:off x="6172200" y="2505075"/>
            <a:ext cx="5183188" cy="368458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13" name="Espace réservé de la date 12"/>
          <p:cNvSpPr>
            <a:spLocks noGrp="1"/>
          </p:cNvSpPr>
          <p:nvPr>
            <p:ph type="dt" sz="half" idx="10"/>
          </p:nvPr>
        </p:nvSpPr>
        <p:spPr/>
        <p:txBody>
          <a:bodyPr/>
          <a:lstStyle/>
          <a:p>
            <a:r>
              <a:rPr lang="fr-FR"/>
              <a:t>31/01/2017</a:t>
            </a:r>
            <a:endParaRPr lang="fr-FR" dirty="0"/>
          </a:p>
        </p:txBody>
      </p:sp>
      <p:sp>
        <p:nvSpPr>
          <p:cNvPr id="14" name="Espace réservé du pied de page 13"/>
          <p:cNvSpPr>
            <a:spLocks noGrp="1"/>
          </p:cNvSpPr>
          <p:nvPr>
            <p:ph type="ftr" sz="quarter" idx="11"/>
          </p:nvPr>
        </p:nvSpPr>
        <p:spPr/>
        <p:txBody>
          <a:bodyPr/>
          <a:lstStyle/>
          <a:p>
            <a:r>
              <a:rPr lang="fr-FR"/>
              <a:t>Maxime RIFFLART; Axel GAUVRIT; Clément VACHET</a:t>
            </a:r>
          </a:p>
        </p:txBody>
      </p:sp>
      <p:sp>
        <p:nvSpPr>
          <p:cNvPr id="15" name="Espace réservé du numéro de diapositive 14"/>
          <p:cNvSpPr>
            <a:spLocks noGrp="1"/>
          </p:cNvSpPr>
          <p:nvPr>
            <p:ph type="sldNum" sz="quarter" idx="12"/>
          </p:nvPr>
        </p:nvSpPr>
        <p:spPr/>
        <p:txBody>
          <a:bodyPr/>
          <a:lstStyle/>
          <a:p>
            <a:fld id="{EA27A45B-77EB-4839-A102-834B06C26C52}" type="slidenum">
              <a:rPr lang="fr-FR" smtClean="0"/>
              <a:pPr/>
              <a:t>‹N°›</a:t>
            </a:fld>
            <a:r>
              <a:rPr lang="fr-FR"/>
              <a:t>/40</a:t>
            </a:r>
            <a:endParaRPr lang="fr-FR" dirty="0"/>
          </a:p>
        </p:txBody>
      </p:sp>
    </p:spTree>
    <p:extLst>
      <p:ext uri="{BB962C8B-B14F-4D97-AF65-F5344CB8AC3E}">
        <p14:creationId xmlns:p14="http://schemas.microsoft.com/office/powerpoint/2010/main" val="27908026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9" name="Espace réservé de la date 8"/>
          <p:cNvSpPr>
            <a:spLocks noGrp="1"/>
          </p:cNvSpPr>
          <p:nvPr>
            <p:ph type="dt" sz="half" idx="10"/>
          </p:nvPr>
        </p:nvSpPr>
        <p:spPr/>
        <p:txBody>
          <a:bodyPr/>
          <a:lstStyle/>
          <a:p>
            <a:r>
              <a:rPr lang="fr-FR"/>
              <a:t>31/01/2017</a:t>
            </a:r>
            <a:endParaRPr lang="fr-FR" dirty="0"/>
          </a:p>
        </p:txBody>
      </p:sp>
      <p:sp>
        <p:nvSpPr>
          <p:cNvPr id="10" name="Espace réservé du pied de page 9"/>
          <p:cNvSpPr>
            <a:spLocks noGrp="1"/>
          </p:cNvSpPr>
          <p:nvPr>
            <p:ph type="ftr" sz="quarter" idx="11"/>
          </p:nvPr>
        </p:nvSpPr>
        <p:spPr/>
        <p:txBody>
          <a:bodyPr/>
          <a:lstStyle/>
          <a:p>
            <a:r>
              <a:rPr lang="fr-FR"/>
              <a:t>Maxime RIFFLART; Axel GAUVRIT; Clément VACHET</a:t>
            </a:r>
          </a:p>
        </p:txBody>
      </p:sp>
      <p:sp>
        <p:nvSpPr>
          <p:cNvPr id="11" name="Espace réservé du numéro de diapositive 10"/>
          <p:cNvSpPr>
            <a:spLocks noGrp="1"/>
          </p:cNvSpPr>
          <p:nvPr>
            <p:ph type="sldNum" sz="quarter" idx="12"/>
          </p:nvPr>
        </p:nvSpPr>
        <p:spPr/>
        <p:txBody>
          <a:bodyPr/>
          <a:lstStyle/>
          <a:p>
            <a:fld id="{EA27A45B-77EB-4839-A102-834B06C26C52}" type="slidenum">
              <a:rPr lang="fr-FR" smtClean="0"/>
              <a:pPr/>
              <a:t>‹N°›</a:t>
            </a:fld>
            <a:r>
              <a:rPr lang="fr-FR"/>
              <a:t>/40</a:t>
            </a:r>
            <a:endParaRPr lang="fr-FR" dirty="0"/>
          </a:p>
        </p:txBody>
      </p:sp>
    </p:spTree>
    <p:extLst>
      <p:ext uri="{BB962C8B-B14F-4D97-AF65-F5344CB8AC3E}">
        <p14:creationId xmlns:p14="http://schemas.microsoft.com/office/powerpoint/2010/main" val="18944726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r>
              <a:rPr lang="fr-FR"/>
              <a:t>31/01/2017</a:t>
            </a:r>
          </a:p>
        </p:txBody>
      </p:sp>
      <p:sp>
        <p:nvSpPr>
          <p:cNvPr id="3" name="Espace réservé du pied de page 2"/>
          <p:cNvSpPr>
            <a:spLocks noGrp="1"/>
          </p:cNvSpPr>
          <p:nvPr>
            <p:ph type="ftr" sz="quarter" idx="11"/>
          </p:nvPr>
        </p:nvSpPr>
        <p:spPr/>
        <p:txBody>
          <a:bodyPr/>
          <a:lstStyle/>
          <a:p>
            <a:r>
              <a:rPr lang="fr-FR"/>
              <a:t>Maxime RIFFLART; Axel GAUVRIT; Clément VACHET</a:t>
            </a:r>
          </a:p>
        </p:txBody>
      </p:sp>
      <p:sp>
        <p:nvSpPr>
          <p:cNvPr id="4" name="Espace réservé du numéro de diapositive 3"/>
          <p:cNvSpPr>
            <a:spLocks noGrp="1"/>
          </p:cNvSpPr>
          <p:nvPr>
            <p:ph type="sldNum" sz="quarter" idx="12"/>
          </p:nvPr>
        </p:nvSpPr>
        <p:spPr/>
        <p:txBody>
          <a:bodyPr/>
          <a:lstStyle/>
          <a:p>
            <a:fld id="{EA27A45B-77EB-4839-A102-834B06C26C52}" type="slidenum">
              <a:rPr lang="fr-FR" smtClean="0"/>
              <a:t>‹N°›</a:t>
            </a:fld>
            <a:endParaRPr lang="fr-FR"/>
          </a:p>
        </p:txBody>
      </p:sp>
    </p:spTree>
    <p:extLst>
      <p:ext uri="{BB962C8B-B14F-4D97-AF65-F5344CB8AC3E}">
        <p14:creationId xmlns:p14="http://schemas.microsoft.com/office/powerpoint/2010/main" val="25772978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Modifier les styles du texte du masque</a:t>
            </a:r>
          </a:p>
        </p:txBody>
      </p:sp>
      <p:sp>
        <p:nvSpPr>
          <p:cNvPr id="5" name="Espace réservé de la date 4"/>
          <p:cNvSpPr>
            <a:spLocks noGrp="1"/>
          </p:cNvSpPr>
          <p:nvPr>
            <p:ph type="dt" sz="half" idx="10"/>
          </p:nvPr>
        </p:nvSpPr>
        <p:spPr/>
        <p:txBody>
          <a:bodyPr/>
          <a:lstStyle/>
          <a:p>
            <a:r>
              <a:rPr lang="fr-FR"/>
              <a:t>31/01/2017</a:t>
            </a:r>
          </a:p>
        </p:txBody>
      </p:sp>
      <p:sp>
        <p:nvSpPr>
          <p:cNvPr id="6" name="Espace réservé du pied de page 5"/>
          <p:cNvSpPr>
            <a:spLocks noGrp="1"/>
          </p:cNvSpPr>
          <p:nvPr>
            <p:ph type="ftr" sz="quarter" idx="11"/>
          </p:nvPr>
        </p:nvSpPr>
        <p:spPr/>
        <p:txBody>
          <a:bodyPr/>
          <a:lstStyle/>
          <a:p>
            <a:r>
              <a:rPr lang="fr-FR"/>
              <a:t>Maxime RIFFLART; Axel GAUVRIT; Clément VACHET</a:t>
            </a:r>
          </a:p>
        </p:txBody>
      </p:sp>
      <p:sp>
        <p:nvSpPr>
          <p:cNvPr id="7" name="Espace réservé du numéro de diapositive 6"/>
          <p:cNvSpPr>
            <a:spLocks noGrp="1"/>
          </p:cNvSpPr>
          <p:nvPr>
            <p:ph type="sldNum" sz="quarter" idx="12"/>
          </p:nvPr>
        </p:nvSpPr>
        <p:spPr/>
        <p:txBody>
          <a:bodyPr/>
          <a:lstStyle/>
          <a:p>
            <a:fld id="{EA27A45B-77EB-4839-A102-834B06C26C52}" type="slidenum">
              <a:rPr lang="fr-FR" smtClean="0"/>
              <a:t>‹N°›</a:t>
            </a:fld>
            <a:endParaRPr lang="fr-FR"/>
          </a:p>
        </p:txBody>
      </p:sp>
    </p:spTree>
    <p:extLst>
      <p:ext uri="{BB962C8B-B14F-4D97-AF65-F5344CB8AC3E}">
        <p14:creationId xmlns:p14="http://schemas.microsoft.com/office/powerpoint/2010/main" val="20624751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Modifier les styles du texte du masque</a:t>
            </a:r>
          </a:p>
        </p:txBody>
      </p:sp>
      <p:sp>
        <p:nvSpPr>
          <p:cNvPr id="8" name="Espace réservé de la date 7"/>
          <p:cNvSpPr>
            <a:spLocks noGrp="1"/>
          </p:cNvSpPr>
          <p:nvPr>
            <p:ph type="dt" sz="half" idx="10"/>
          </p:nvPr>
        </p:nvSpPr>
        <p:spPr/>
        <p:txBody>
          <a:bodyPr/>
          <a:lstStyle/>
          <a:p>
            <a:r>
              <a:rPr lang="fr-FR"/>
              <a:t>31/01/2017</a:t>
            </a:r>
            <a:endParaRPr lang="fr-FR" dirty="0"/>
          </a:p>
        </p:txBody>
      </p:sp>
      <p:sp>
        <p:nvSpPr>
          <p:cNvPr id="9" name="Espace réservé du pied de page 8"/>
          <p:cNvSpPr>
            <a:spLocks noGrp="1"/>
          </p:cNvSpPr>
          <p:nvPr>
            <p:ph type="ftr" sz="quarter" idx="11"/>
          </p:nvPr>
        </p:nvSpPr>
        <p:spPr/>
        <p:txBody>
          <a:bodyPr/>
          <a:lstStyle/>
          <a:p>
            <a:r>
              <a:rPr lang="fr-FR"/>
              <a:t>Maxime RIFFLART; Axel GAUVRIT; Clément VACHET</a:t>
            </a:r>
          </a:p>
        </p:txBody>
      </p:sp>
      <p:sp>
        <p:nvSpPr>
          <p:cNvPr id="10" name="Espace réservé du numéro de diapositive 9"/>
          <p:cNvSpPr>
            <a:spLocks noGrp="1"/>
          </p:cNvSpPr>
          <p:nvPr>
            <p:ph type="sldNum" sz="quarter" idx="12"/>
          </p:nvPr>
        </p:nvSpPr>
        <p:spPr/>
        <p:txBody>
          <a:bodyPr/>
          <a:lstStyle/>
          <a:p>
            <a:fld id="{EA27A45B-77EB-4839-A102-834B06C26C52}" type="slidenum">
              <a:rPr lang="fr-FR" smtClean="0"/>
              <a:pPr/>
              <a:t>‹N°›</a:t>
            </a:fld>
            <a:r>
              <a:rPr lang="fr-FR"/>
              <a:t>/40</a:t>
            </a:r>
            <a:endParaRPr lang="fr-FR" dirty="0"/>
          </a:p>
        </p:txBody>
      </p:sp>
    </p:spTree>
    <p:extLst>
      <p:ext uri="{BB962C8B-B14F-4D97-AF65-F5344CB8AC3E}">
        <p14:creationId xmlns:p14="http://schemas.microsoft.com/office/powerpoint/2010/main" val="11237785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2"/>
          </p:nvPr>
        </p:nvSpPr>
        <p:spPr>
          <a:xfrm>
            <a:off x="9565698" y="6343649"/>
            <a:ext cx="1177636" cy="365125"/>
          </a:xfrm>
          <a:prstGeom prst="rect">
            <a:avLst/>
          </a:prstGeom>
        </p:spPr>
        <p:txBody>
          <a:bodyPr vert="horz" lIns="91440" tIns="45720" rIns="91440" bIns="45720" rtlCol="0" anchor="ctr"/>
          <a:lstStyle>
            <a:lvl1pPr algn="l">
              <a:defRPr sz="1400">
                <a:solidFill>
                  <a:schemeClr val="bg2">
                    <a:lumMod val="25000"/>
                  </a:schemeClr>
                </a:solidFill>
              </a:defRPr>
            </a:lvl1pPr>
          </a:lstStyle>
          <a:p>
            <a:r>
              <a:rPr lang="fr-FR"/>
              <a:t>31/01/2017</a:t>
            </a:r>
            <a:endParaRPr lang="fr-FR" dirty="0"/>
          </a:p>
        </p:txBody>
      </p:sp>
      <p:sp>
        <p:nvSpPr>
          <p:cNvPr id="5" name="Espace réservé du pied de page 4"/>
          <p:cNvSpPr>
            <a:spLocks noGrp="1"/>
          </p:cNvSpPr>
          <p:nvPr>
            <p:ph type="ftr" sz="quarter" idx="3"/>
          </p:nvPr>
        </p:nvSpPr>
        <p:spPr>
          <a:xfrm>
            <a:off x="5118389" y="6343649"/>
            <a:ext cx="4114800" cy="365125"/>
          </a:xfrm>
          <a:prstGeom prst="rect">
            <a:avLst/>
          </a:prstGeom>
        </p:spPr>
        <p:txBody>
          <a:bodyPr vert="horz" lIns="91440" tIns="45720" rIns="91440" bIns="45720" rtlCol="0" anchor="ctr"/>
          <a:lstStyle>
            <a:lvl1pPr algn="ctr">
              <a:defRPr sz="1400">
                <a:solidFill>
                  <a:schemeClr val="bg2">
                    <a:lumMod val="25000"/>
                  </a:schemeClr>
                </a:solidFill>
              </a:defRPr>
            </a:lvl1pPr>
          </a:lstStyle>
          <a:p>
            <a:r>
              <a:rPr lang="fr-FR"/>
              <a:t>Maxime RIFFLART; Axel GAUVRIT; Clément VACHET</a:t>
            </a:r>
          </a:p>
        </p:txBody>
      </p:sp>
      <p:sp>
        <p:nvSpPr>
          <p:cNvPr id="6" name="Espace réservé du numéro de diapositive 5"/>
          <p:cNvSpPr>
            <a:spLocks noGrp="1"/>
          </p:cNvSpPr>
          <p:nvPr>
            <p:ph type="sldNum" sz="quarter" idx="4"/>
          </p:nvPr>
        </p:nvSpPr>
        <p:spPr>
          <a:xfrm>
            <a:off x="11075843" y="6343649"/>
            <a:ext cx="858982" cy="365125"/>
          </a:xfrm>
          <a:prstGeom prst="rect">
            <a:avLst/>
          </a:prstGeom>
        </p:spPr>
        <p:txBody>
          <a:bodyPr vert="horz" lIns="91440" tIns="45720" rIns="91440" bIns="45720" rtlCol="0" anchor="ctr"/>
          <a:lstStyle>
            <a:lvl1pPr algn="r">
              <a:defRPr sz="1400">
                <a:solidFill>
                  <a:schemeClr val="bg2">
                    <a:lumMod val="25000"/>
                  </a:schemeClr>
                </a:solidFill>
              </a:defRPr>
            </a:lvl1pPr>
          </a:lstStyle>
          <a:p>
            <a:fld id="{EA27A45B-77EB-4839-A102-834B06C26C52}" type="slidenum">
              <a:rPr lang="fr-FR" smtClean="0"/>
              <a:pPr/>
              <a:t>‹N°›</a:t>
            </a:fld>
            <a:r>
              <a:rPr lang="fr-FR" dirty="0"/>
              <a:t>/40</a:t>
            </a:r>
          </a:p>
        </p:txBody>
      </p:sp>
    </p:spTree>
    <p:extLst>
      <p:ext uri="{BB962C8B-B14F-4D97-AF65-F5344CB8AC3E}">
        <p14:creationId xmlns:p14="http://schemas.microsoft.com/office/powerpoint/2010/main" val="67943869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ti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eg"/><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27.jpeg"/><Relationship Id="rId4" Type="http://schemas.openxmlformats.org/officeDocument/2006/relationships/image" Target="../media/image26.jpeg"/></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30.png"/><Relationship Id="rId4" Type="http://schemas.openxmlformats.org/officeDocument/2006/relationships/image" Target="../media/image29.jpeg"/></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34.jpg"/><Relationship Id="rId5" Type="http://schemas.openxmlformats.org/officeDocument/2006/relationships/image" Target="../media/image33.jpg"/><Relationship Id="rId4" Type="http://schemas.openxmlformats.org/officeDocument/2006/relationships/image" Target="../media/image32.jp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xml"/><Relationship Id="rId5" Type="http://schemas.openxmlformats.org/officeDocument/2006/relationships/image" Target="../media/image2.png"/><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6.png"/><Relationship Id="rId7" Type="http://schemas.openxmlformats.org/officeDocument/2006/relationships/image" Target="../media/image10.sv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5.jpeg"/><Relationship Id="rId1" Type="http://schemas.openxmlformats.org/officeDocument/2006/relationships/slideLayout" Target="../slideLayouts/slideLayout2.xml"/><Relationship Id="rId5" Type="http://schemas.openxmlformats.org/officeDocument/2006/relationships/image" Target="../media/image2.png"/><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8.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8.png"/><Relationship Id="rId4" Type="http://schemas.openxmlformats.org/officeDocument/2006/relationships/image" Target="../media/image10.sv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3.jpeg"/><Relationship Id="rId1" Type="http://schemas.openxmlformats.org/officeDocument/2006/relationships/slideLayout" Target="../slideLayouts/slideLayout2.xml"/><Relationship Id="rId5" Type="http://schemas.openxmlformats.org/officeDocument/2006/relationships/image" Target="../media/image2.png"/><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74A2AF"/>
        </a:solidFill>
        <a:effectLst/>
      </p:bgPr>
    </p:bg>
    <p:spTree>
      <p:nvGrpSpPr>
        <p:cNvPr id="1" name=""/>
        <p:cNvGrpSpPr/>
        <p:nvPr/>
      </p:nvGrpSpPr>
      <p:grpSpPr>
        <a:xfrm>
          <a:off x="0" y="0"/>
          <a:ext cx="0" cy="0"/>
          <a:chOff x="0" y="0"/>
          <a:chExt cx="0" cy="0"/>
        </a:xfrm>
      </p:grpSpPr>
      <p:pic>
        <p:nvPicPr>
          <p:cNvPr id="10" name="Imag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2790" y="421865"/>
            <a:ext cx="5833241" cy="5833241"/>
          </a:xfrm>
          <a:prstGeom prst="rect">
            <a:avLst/>
          </a:prstGeom>
        </p:spPr>
      </p:pic>
      <p:sp>
        <p:nvSpPr>
          <p:cNvPr id="6" name="ZoneTexte 5"/>
          <p:cNvSpPr txBox="1"/>
          <p:nvPr/>
        </p:nvSpPr>
        <p:spPr>
          <a:xfrm>
            <a:off x="998480" y="2753711"/>
            <a:ext cx="184731" cy="584775"/>
          </a:xfrm>
          <a:prstGeom prst="rect">
            <a:avLst/>
          </a:prstGeom>
          <a:noFill/>
        </p:spPr>
        <p:txBody>
          <a:bodyPr wrap="none" rtlCol="0">
            <a:spAutoFit/>
          </a:bodyPr>
          <a:lstStyle/>
          <a:p>
            <a:endParaRPr lang="fr-FR" sz="3200" dirty="0">
              <a:solidFill>
                <a:schemeClr val="bg1"/>
              </a:solidFill>
              <a:latin typeface="Century Gothic" panose="020B0502020202020204" pitchFamily="34" charset="0"/>
            </a:endParaRPr>
          </a:p>
        </p:txBody>
      </p:sp>
      <p:sp>
        <p:nvSpPr>
          <p:cNvPr id="9" name="ZoneTexte 8"/>
          <p:cNvSpPr txBox="1"/>
          <p:nvPr/>
        </p:nvSpPr>
        <p:spPr>
          <a:xfrm>
            <a:off x="112054" y="486245"/>
            <a:ext cx="6564618" cy="2123658"/>
          </a:xfrm>
          <a:prstGeom prst="rect">
            <a:avLst/>
          </a:prstGeom>
          <a:noFill/>
          <a:effectLst>
            <a:outerShdw blurRad="50800" dist="38100" dir="2700000" algn="tl" rotWithShape="0">
              <a:prstClr val="black">
                <a:alpha val="40000"/>
              </a:prstClr>
            </a:outerShdw>
          </a:effectLst>
        </p:spPr>
        <p:txBody>
          <a:bodyPr wrap="square" rtlCol="0">
            <a:spAutoFit/>
          </a:bodyPr>
          <a:lstStyle/>
          <a:p>
            <a:pPr algn="ctr"/>
            <a:r>
              <a:rPr lang="fr-FR" sz="6600" b="1" dirty="0">
                <a:solidFill>
                  <a:schemeClr val="bg1"/>
                </a:solidFill>
                <a:latin typeface="Century Gothic" panose="020B0502020202020204" pitchFamily="34" charset="0"/>
              </a:rPr>
              <a:t>Présentation de la plateforme </a:t>
            </a:r>
            <a:endParaRPr lang="fr-FR" sz="4400" b="1" dirty="0">
              <a:solidFill>
                <a:schemeClr val="bg1"/>
              </a:solidFill>
              <a:latin typeface="Century Gothic" panose="020B0502020202020204" pitchFamily="34" charset="0"/>
            </a:endParaRPr>
          </a:p>
        </p:txBody>
      </p:sp>
      <p:sp>
        <p:nvSpPr>
          <p:cNvPr id="3" name="ZoneTexte 2"/>
          <p:cNvSpPr txBox="1"/>
          <p:nvPr/>
        </p:nvSpPr>
        <p:spPr>
          <a:xfrm>
            <a:off x="475936" y="2963918"/>
            <a:ext cx="5836854" cy="1200329"/>
          </a:xfrm>
          <a:prstGeom prst="rect">
            <a:avLst/>
          </a:prstGeom>
          <a:noFill/>
        </p:spPr>
        <p:txBody>
          <a:bodyPr wrap="none" rtlCol="0">
            <a:spAutoFit/>
          </a:bodyPr>
          <a:lstStyle/>
          <a:p>
            <a:r>
              <a:rPr lang="fr-FR" sz="7200" b="1" dirty="0" err="1">
                <a:solidFill>
                  <a:schemeClr val="bg1"/>
                </a:solidFill>
                <a:latin typeface="Century Gothic" panose="020B0502020202020204" pitchFamily="34" charset="0"/>
              </a:rPr>
              <a:t>Suspen’Dons</a:t>
            </a:r>
            <a:endParaRPr lang="fr-FR" sz="6600" b="1" dirty="0">
              <a:solidFill>
                <a:schemeClr val="bg1"/>
              </a:solidFill>
              <a:latin typeface="Century Gothic" panose="020B0502020202020204" pitchFamily="34" charset="0"/>
            </a:endParaRPr>
          </a:p>
        </p:txBody>
      </p:sp>
      <p:pic>
        <p:nvPicPr>
          <p:cNvPr id="7" name="Imag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054" y="5854035"/>
            <a:ext cx="1432800" cy="909600"/>
          </a:xfrm>
          <a:prstGeom prst="rect">
            <a:avLst/>
          </a:prstGeom>
        </p:spPr>
      </p:pic>
    </p:spTree>
    <p:extLst>
      <p:ext uri="{BB962C8B-B14F-4D97-AF65-F5344CB8AC3E}">
        <p14:creationId xmlns:p14="http://schemas.microsoft.com/office/powerpoint/2010/main" val="15218512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EEEEEE"/>
        </a:solidFill>
        <a:effectLst/>
      </p:bgPr>
    </p:bg>
    <p:spTree>
      <p:nvGrpSpPr>
        <p:cNvPr id="1" name=""/>
        <p:cNvGrpSpPr/>
        <p:nvPr/>
      </p:nvGrpSpPr>
      <p:grpSpPr>
        <a:xfrm>
          <a:off x="0" y="0"/>
          <a:ext cx="0" cy="0"/>
          <a:chOff x="0" y="0"/>
          <a:chExt cx="0" cy="0"/>
        </a:xfrm>
      </p:grpSpPr>
      <p:sp>
        <p:nvSpPr>
          <p:cNvPr id="4" name="ZoneTexte 3"/>
          <p:cNvSpPr txBox="1"/>
          <p:nvPr/>
        </p:nvSpPr>
        <p:spPr>
          <a:xfrm>
            <a:off x="756744" y="409904"/>
            <a:ext cx="4245073" cy="584775"/>
          </a:xfrm>
          <a:prstGeom prst="rect">
            <a:avLst/>
          </a:prstGeom>
          <a:noFill/>
        </p:spPr>
        <p:txBody>
          <a:bodyPr wrap="none" rtlCol="0">
            <a:spAutoFit/>
          </a:bodyPr>
          <a:lstStyle/>
          <a:p>
            <a:r>
              <a:rPr lang="fr-FR" sz="3200" b="1" dirty="0">
                <a:latin typeface="Century Gothic" panose="020B0502020202020204" pitchFamily="34" charset="0"/>
              </a:rPr>
              <a:t>Résultat du sondage</a:t>
            </a:r>
          </a:p>
        </p:txBody>
      </p:sp>
      <p:graphicFrame>
        <p:nvGraphicFramePr>
          <p:cNvPr id="11" name="Graphique 10"/>
          <p:cNvGraphicFramePr>
            <a:graphicFrameLocks/>
          </p:cNvGraphicFramePr>
          <p:nvPr>
            <p:extLst>
              <p:ext uri="{D42A27DB-BD31-4B8C-83A1-F6EECF244321}">
                <p14:modId xmlns:p14="http://schemas.microsoft.com/office/powerpoint/2010/main" val="3611045285"/>
              </p:ext>
            </p:extLst>
          </p:nvPr>
        </p:nvGraphicFramePr>
        <p:xfrm>
          <a:off x="2282585" y="1163343"/>
          <a:ext cx="8117532" cy="4713948"/>
        </p:xfrm>
        <a:graphic>
          <a:graphicData uri="http://schemas.openxmlformats.org/drawingml/2006/chart">
            <c:chart xmlns:c="http://schemas.openxmlformats.org/drawingml/2006/chart" xmlns:r="http://schemas.openxmlformats.org/officeDocument/2006/relationships" r:id="rId2"/>
          </a:graphicData>
        </a:graphic>
      </p:graphicFrame>
      <p:sp>
        <p:nvSpPr>
          <p:cNvPr id="2" name="Espace réservé de la date 1"/>
          <p:cNvSpPr>
            <a:spLocks noGrp="1"/>
          </p:cNvSpPr>
          <p:nvPr>
            <p:ph type="dt" sz="half" idx="10"/>
          </p:nvPr>
        </p:nvSpPr>
        <p:spPr>
          <a:xfrm>
            <a:off x="9406370" y="6356350"/>
            <a:ext cx="1177636" cy="365125"/>
          </a:xfrm>
        </p:spPr>
        <p:txBody>
          <a:bodyPr/>
          <a:lstStyle/>
          <a:p>
            <a:r>
              <a:rPr lang="fr-FR"/>
              <a:t>31/01/2017</a:t>
            </a:r>
          </a:p>
        </p:txBody>
      </p:sp>
      <p:sp>
        <p:nvSpPr>
          <p:cNvPr id="3" name="Espace réservé du pied de page 2"/>
          <p:cNvSpPr>
            <a:spLocks noGrp="1"/>
          </p:cNvSpPr>
          <p:nvPr>
            <p:ph type="ftr" sz="quarter" idx="11"/>
          </p:nvPr>
        </p:nvSpPr>
        <p:spPr>
          <a:xfrm>
            <a:off x="5118389" y="6343649"/>
            <a:ext cx="4114800" cy="365125"/>
          </a:xfrm>
        </p:spPr>
        <p:txBody>
          <a:bodyPr/>
          <a:lstStyle/>
          <a:p>
            <a:r>
              <a:rPr lang="fr-FR"/>
              <a:t>Maxime RIFFLART; Axel GAUVRIT; Clément VACHET</a:t>
            </a:r>
          </a:p>
        </p:txBody>
      </p:sp>
      <p:sp>
        <p:nvSpPr>
          <p:cNvPr id="5" name="Espace réservé du numéro de diapositive 4"/>
          <p:cNvSpPr>
            <a:spLocks noGrp="1"/>
          </p:cNvSpPr>
          <p:nvPr>
            <p:ph type="sldNum" sz="quarter" idx="12"/>
          </p:nvPr>
        </p:nvSpPr>
        <p:spPr>
          <a:xfrm>
            <a:off x="10951151" y="6356350"/>
            <a:ext cx="858982" cy="365125"/>
          </a:xfrm>
        </p:spPr>
        <p:txBody>
          <a:bodyPr/>
          <a:lstStyle/>
          <a:p>
            <a:fld id="{EA27A45B-77EB-4839-A102-834B06C26C52}" type="slidenum">
              <a:rPr lang="fr-FR" smtClean="0"/>
              <a:t>10</a:t>
            </a:fld>
            <a:r>
              <a:rPr lang="fr-FR" dirty="0"/>
              <a:t>/40</a:t>
            </a:r>
          </a:p>
        </p:txBody>
      </p:sp>
      <p:pic>
        <p:nvPicPr>
          <p:cNvPr id="17" name="Imag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054" y="5854035"/>
            <a:ext cx="1432800" cy="909600"/>
          </a:xfrm>
          <a:prstGeom prst="rect">
            <a:avLst/>
          </a:prstGeom>
        </p:spPr>
      </p:pic>
    </p:spTree>
    <p:extLst>
      <p:ext uri="{BB962C8B-B14F-4D97-AF65-F5344CB8AC3E}">
        <p14:creationId xmlns:p14="http://schemas.microsoft.com/office/powerpoint/2010/main" val="31892149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EEEEEE"/>
        </a:solidFill>
        <a:effectLst/>
      </p:bgPr>
    </p:bg>
    <p:spTree>
      <p:nvGrpSpPr>
        <p:cNvPr id="1" name=""/>
        <p:cNvGrpSpPr/>
        <p:nvPr/>
      </p:nvGrpSpPr>
      <p:grpSpPr>
        <a:xfrm>
          <a:off x="0" y="0"/>
          <a:ext cx="0" cy="0"/>
          <a:chOff x="0" y="0"/>
          <a:chExt cx="0" cy="0"/>
        </a:xfrm>
      </p:grpSpPr>
      <p:sp>
        <p:nvSpPr>
          <p:cNvPr id="4" name="ZoneTexte 3"/>
          <p:cNvSpPr txBox="1"/>
          <p:nvPr/>
        </p:nvSpPr>
        <p:spPr>
          <a:xfrm>
            <a:off x="756744" y="409904"/>
            <a:ext cx="4245073" cy="584775"/>
          </a:xfrm>
          <a:prstGeom prst="rect">
            <a:avLst/>
          </a:prstGeom>
          <a:noFill/>
        </p:spPr>
        <p:txBody>
          <a:bodyPr wrap="none" rtlCol="0">
            <a:spAutoFit/>
          </a:bodyPr>
          <a:lstStyle/>
          <a:p>
            <a:r>
              <a:rPr lang="fr-FR" sz="3200" b="1" dirty="0">
                <a:latin typeface="Century Gothic" panose="020B0502020202020204" pitchFamily="34" charset="0"/>
              </a:rPr>
              <a:t>Résultat du sondage</a:t>
            </a:r>
          </a:p>
        </p:txBody>
      </p:sp>
      <p:graphicFrame>
        <p:nvGraphicFramePr>
          <p:cNvPr id="24" name="Graphique 23"/>
          <p:cNvGraphicFramePr>
            <a:graphicFrameLocks/>
          </p:cNvGraphicFramePr>
          <p:nvPr>
            <p:extLst>
              <p:ext uri="{D42A27DB-BD31-4B8C-83A1-F6EECF244321}">
                <p14:modId xmlns:p14="http://schemas.microsoft.com/office/powerpoint/2010/main" val="4215274562"/>
              </p:ext>
            </p:extLst>
          </p:nvPr>
        </p:nvGraphicFramePr>
        <p:xfrm>
          <a:off x="2395044" y="1247160"/>
          <a:ext cx="8024511" cy="4439877"/>
        </p:xfrm>
        <a:graphic>
          <a:graphicData uri="http://schemas.openxmlformats.org/drawingml/2006/chart">
            <c:chart xmlns:c="http://schemas.openxmlformats.org/drawingml/2006/chart" xmlns:r="http://schemas.openxmlformats.org/officeDocument/2006/relationships" r:id="rId2"/>
          </a:graphicData>
        </a:graphic>
      </p:graphicFrame>
      <p:sp>
        <p:nvSpPr>
          <p:cNvPr id="16" name="Espace réservé de la date 15"/>
          <p:cNvSpPr>
            <a:spLocks noGrp="1"/>
          </p:cNvSpPr>
          <p:nvPr>
            <p:ph type="dt" sz="half" idx="10"/>
          </p:nvPr>
        </p:nvSpPr>
        <p:spPr>
          <a:xfrm>
            <a:off x="9406370" y="6356350"/>
            <a:ext cx="1177636" cy="365125"/>
          </a:xfrm>
        </p:spPr>
        <p:txBody>
          <a:bodyPr/>
          <a:lstStyle/>
          <a:p>
            <a:r>
              <a:rPr lang="fr-FR"/>
              <a:t>31/01/2017</a:t>
            </a:r>
          </a:p>
        </p:txBody>
      </p:sp>
      <p:sp>
        <p:nvSpPr>
          <p:cNvPr id="19" name="Espace réservé du pied de page 18"/>
          <p:cNvSpPr>
            <a:spLocks noGrp="1"/>
          </p:cNvSpPr>
          <p:nvPr>
            <p:ph type="ftr" sz="quarter" idx="11"/>
          </p:nvPr>
        </p:nvSpPr>
        <p:spPr>
          <a:xfrm>
            <a:off x="5118389" y="6343649"/>
            <a:ext cx="4114800" cy="365125"/>
          </a:xfrm>
        </p:spPr>
        <p:txBody>
          <a:bodyPr/>
          <a:lstStyle/>
          <a:p>
            <a:r>
              <a:rPr lang="fr-FR"/>
              <a:t>Maxime RIFFLART; Axel GAUVRIT; Clément VACHET</a:t>
            </a:r>
          </a:p>
        </p:txBody>
      </p:sp>
      <p:sp>
        <p:nvSpPr>
          <p:cNvPr id="20" name="Espace réservé du numéro de diapositive 19"/>
          <p:cNvSpPr>
            <a:spLocks noGrp="1"/>
          </p:cNvSpPr>
          <p:nvPr>
            <p:ph type="sldNum" sz="quarter" idx="12"/>
          </p:nvPr>
        </p:nvSpPr>
        <p:spPr>
          <a:xfrm>
            <a:off x="10951151" y="6356350"/>
            <a:ext cx="858982" cy="365125"/>
          </a:xfrm>
        </p:spPr>
        <p:txBody>
          <a:bodyPr/>
          <a:lstStyle/>
          <a:p>
            <a:fld id="{EA27A45B-77EB-4839-A102-834B06C26C52}" type="slidenum">
              <a:rPr lang="fr-FR" smtClean="0"/>
              <a:t>11</a:t>
            </a:fld>
            <a:r>
              <a:rPr lang="fr-FR" dirty="0"/>
              <a:t>/40</a:t>
            </a:r>
          </a:p>
        </p:txBody>
      </p:sp>
      <p:pic>
        <p:nvPicPr>
          <p:cNvPr id="15" name="Imag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054" y="5854035"/>
            <a:ext cx="1432800" cy="909600"/>
          </a:xfrm>
          <a:prstGeom prst="rect">
            <a:avLst/>
          </a:prstGeom>
        </p:spPr>
      </p:pic>
    </p:spTree>
    <p:extLst>
      <p:ext uri="{BB962C8B-B14F-4D97-AF65-F5344CB8AC3E}">
        <p14:creationId xmlns:p14="http://schemas.microsoft.com/office/powerpoint/2010/main" val="25803023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EEEEEE"/>
        </a:solidFill>
        <a:effectLst/>
      </p:bgPr>
    </p:bg>
    <p:spTree>
      <p:nvGrpSpPr>
        <p:cNvPr id="1" name=""/>
        <p:cNvGrpSpPr/>
        <p:nvPr/>
      </p:nvGrpSpPr>
      <p:grpSpPr>
        <a:xfrm>
          <a:off x="0" y="0"/>
          <a:ext cx="0" cy="0"/>
          <a:chOff x="0" y="0"/>
          <a:chExt cx="0" cy="0"/>
        </a:xfrm>
      </p:grpSpPr>
      <p:sp>
        <p:nvSpPr>
          <p:cNvPr id="4" name="ZoneTexte 3"/>
          <p:cNvSpPr txBox="1"/>
          <p:nvPr/>
        </p:nvSpPr>
        <p:spPr>
          <a:xfrm>
            <a:off x="756744" y="409904"/>
            <a:ext cx="2393604" cy="584775"/>
          </a:xfrm>
          <a:prstGeom prst="rect">
            <a:avLst/>
          </a:prstGeom>
          <a:noFill/>
        </p:spPr>
        <p:txBody>
          <a:bodyPr wrap="none" rtlCol="0">
            <a:spAutoFit/>
          </a:bodyPr>
          <a:lstStyle/>
          <a:p>
            <a:r>
              <a:rPr lang="fr-FR" sz="3200" b="1" dirty="0">
                <a:latin typeface="Century Gothic" panose="020B0502020202020204" pitchFamily="34" charset="0"/>
              </a:rPr>
              <a:t>Partenaires</a:t>
            </a:r>
          </a:p>
        </p:txBody>
      </p:sp>
      <p:sp>
        <p:nvSpPr>
          <p:cNvPr id="6" name="ZoneTexte 5"/>
          <p:cNvSpPr txBox="1"/>
          <p:nvPr/>
        </p:nvSpPr>
        <p:spPr>
          <a:xfrm>
            <a:off x="2322069" y="1711689"/>
            <a:ext cx="2034403" cy="523220"/>
          </a:xfrm>
          <a:prstGeom prst="rect">
            <a:avLst/>
          </a:prstGeom>
          <a:noFill/>
        </p:spPr>
        <p:txBody>
          <a:bodyPr wrap="none" rtlCol="0">
            <a:spAutoFit/>
          </a:bodyPr>
          <a:lstStyle/>
          <a:p>
            <a:r>
              <a:rPr lang="fr-FR" sz="2800" b="1" dirty="0"/>
              <a:t>Associations</a:t>
            </a:r>
          </a:p>
        </p:txBody>
      </p:sp>
      <p:pic>
        <p:nvPicPr>
          <p:cNvPr id="1026" name="Picture 2" descr="http://www.cps-eu.fr/dossiers/racine/articles/s-thumb/1000x665/logo-entraide-le-relais--0.jpg"/>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322069" y="2325942"/>
            <a:ext cx="1389974" cy="203430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www.association-abribus.fr/wp-content/uploads/2014/09/abribus_logo.png"/>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97863" y="2408246"/>
            <a:ext cx="1404809" cy="122567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padaniaexpress.com/images/simply.jpg"/>
          <p:cNvPicPr>
            <a:picLocks noChangeAspect="1" noChangeArrowheads="1"/>
          </p:cNvPicPr>
          <p:nvPr/>
        </p:nvPicPr>
        <p:blipFill rotWithShape="1">
          <a:blip r:embed="rId4" cstate="hqprint">
            <a:clrChange>
              <a:clrFrom>
                <a:srgbClr val="FFFFFF"/>
              </a:clrFrom>
              <a:clrTo>
                <a:srgbClr val="FFFFFF">
                  <a:alpha val="0"/>
                </a:srgbClr>
              </a:clrTo>
            </a:clrChange>
            <a:extLst>
              <a:ext uri="{28A0092B-C50C-407E-A947-70E740481C1C}">
                <a14:useLocalDpi xmlns:a14="http://schemas.microsoft.com/office/drawing/2010/main" val="0"/>
              </a:ext>
            </a:extLst>
          </a:blip>
          <a:srcRect t="23222" b="33278"/>
          <a:stretch/>
        </p:blipFill>
        <p:spPr bwMode="auto">
          <a:xfrm>
            <a:off x="6949898" y="2325942"/>
            <a:ext cx="2123351" cy="923660"/>
          </a:xfrm>
          <a:prstGeom prst="rect">
            <a:avLst/>
          </a:prstGeom>
          <a:noFill/>
          <a:extLst>
            <a:ext uri="{909E8E84-426E-40DD-AFC4-6F175D3DCCD1}">
              <a14:hiddenFill xmlns:a14="http://schemas.microsoft.com/office/drawing/2010/main">
                <a:solidFill>
                  <a:srgbClr val="FFFFFF"/>
                </a:solidFill>
              </a14:hiddenFill>
            </a:ext>
          </a:extLst>
        </p:spPr>
      </p:pic>
      <p:sp>
        <p:nvSpPr>
          <p:cNvPr id="19" name="ZoneTexte 18"/>
          <p:cNvSpPr txBox="1"/>
          <p:nvPr/>
        </p:nvSpPr>
        <p:spPr>
          <a:xfrm>
            <a:off x="6994371" y="1711689"/>
            <a:ext cx="2238818" cy="523220"/>
          </a:xfrm>
          <a:prstGeom prst="rect">
            <a:avLst/>
          </a:prstGeom>
          <a:noFill/>
        </p:spPr>
        <p:txBody>
          <a:bodyPr wrap="none" rtlCol="0">
            <a:spAutoFit/>
          </a:bodyPr>
          <a:lstStyle/>
          <a:p>
            <a:r>
              <a:rPr lang="fr-FR" sz="2800" b="1" dirty="0"/>
              <a:t>Commerçants</a:t>
            </a:r>
          </a:p>
        </p:txBody>
      </p:sp>
      <p:pic>
        <p:nvPicPr>
          <p:cNvPr id="1032" name="Picture 8" descr="https://media-cdn.tripadvisor.com/media/photo-s/08/4d/f4/8c/la-petite-pause.jpg"/>
          <p:cNvPicPr>
            <a:picLocks noChangeAspect="1" noChangeArrowheads="1"/>
          </p:cNvPicPr>
          <p:nvPr/>
        </p:nvPicPr>
        <p:blipFill rotWithShape="1">
          <a:blip r:embed="rId5">
            <a:extLst>
              <a:ext uri="{28A0092B-C50C-407E-A947-70E740481C1C}">
                <a14:useLocalDpi xmlns:a14="http://schemas.microsoft.com/office/drawing/2010/main" val="0"/>
              </a:ext>
            </a:extLst>
          </a:blip>
          <a:srcRect l="12277" t="26504" r="13089" b="24967"/>
          <a:stretch/>
        </p:blipFill>
        <p:spPr bwMode="auto">
          <a:xfrm>
            <a:off x="6994371" y="3340635"/>
            <a:ext cx="2142907" cy="1444765"/>
          </a:xfrm>
          <a:prstGeom prst="rect">
            <a:avLst/>
          </a:prstGeom>
          <a:noFill/>
          <a:extLst>
            <a:ext uri="{909E8E84-426E-40DD-AFC4-6F175D3DCCD1}">
              <a14:hiddenFill xmlns:a14="http://schemas.microsoft.com/office/drawing/2010/main">
                <a:solidFill>
                  <a:srgbClr val="FFFFFF"/>
                </a:solidFill>
              </a14:hiddenFill>
            </a:ext>
          </a:extLst>
        </p:spPr>
      </p:pic>
      <p:sp>
        <p:nvSpPr>
          <p:cNvPr id="7" name="Espace réservé de la date 6"/>
          <p:cNvSpPr>
            <a:spLocks noGrp="1"/>
          </p:cNvSpPr>
          <p:nvPr>
            <p:ph type="dt" sz="half" idx="10"/>
          </p:nvPr>
        </p:nvSpPr>
        <p:spPr>
          <a:xfrm>
            <a:off x="9406370" y="6356350"/>
            <a:ext cx="1177636" cy="365125"/>
          </a:xfrm>
        </p:spPr>
        <p:txBody>
          <a:bodyPr/>
          <a:lstStyle/>
          <a:p>
            <a:r>
              <a:rPr lang="fr-FR"/>
              <a:t>31/01/2017</a:t>
            </a:r>
          </a:p>
        </p:txBody>
      </p:sp>
      <p:sp>
        <p:nvSpPr>
          <p:cNvPr id="8" name="Espace réservé du pied de page 7"/>
          <p:cNvSpPr>
            <a:spLocks noGrp="1"/>
          </p:cNvSpPr>
          <p:nvPr>
            <p:ph type="ftr" sz="quarter" idx="11"/>
          </p:nvPr>
        </p:nvSpPr>
        <p:spPr>
          <a:xfrm>
            <a:off x="5118389" y="6343649"/>
            <a:ext cx="4114800" cy="365125"/>
          </a:xfrm>
        </p:spPr>
        <p:txBody>
          <a:bodyPr/>
          <a:lstStyle/>
          <a:p>
            <a:r>
              <a:rPr lang="fr-FR"/>
              <a:t>Maxime RIFFLART; Axel GAUVRIT; Clément VACHET</a:t>
            </a:r>
          </a:p>
        </p:txBody>
      </p:sp>
      <p:sp>
        <p:nvSpPr>
          <p:cNvPr id="18" name="Espace réservé du numéro de diapositive 8"/>
          <p:cNvSpPr>
            <a:spLocks noGrp="1"/>
          </p:cNvSpPr>
          <p:nvPr>
            <p:ph type="sldNum" sz="quarter" idx="12"/>
          </p:nvPr>
        </p:nvSpPr>
        <p:spPr>
          <a:xfrm>
            <a:off x="10951151" y="6356350"/>
            <a:ext cx="858982" cy="365125"/>
          </a:xfrm>
        </p:spPr>
        <p:txBody>
          <a:bodyPr/>
          <a:lstStyle/>
          <a:p>
            <a:fld id="{EA27A45B-77EB-4839-A102-834B06C26C52}" type="slidenum">
              <a:rPr lang="fr-FR" smtClean="0"/>
              <a:t>12</a:t>
            </a:fld>
            <a:r>
              <a:rPr lang="fr-FR" dirty="0"/>
              <a:t>/40</a:t>
            </a:r>
          </a:p>
        </p:txBody>
      </p:sp>
      <p:pic>
        <p:nvPicPr>
          <p:cNvPr id="20" name="Imag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2054" y="5854035"/>
            <a:ext cx="1432800" cy="909600"/>
          </a:xfrm>
          <a:prstGeom prst="rect">
            <a:avLst/>
          </a:prstGeom>
        </p:spPr>
      </p:pic>
    </p:spTree>
    <p:extLst>
      <p:ext uri="{BB962C8B-B14F-4D97-AF65-F5344CB8AC3E}">
        <p14:creationId xmlns:p14="http://schemas.microsoft.com/office/powerpoint/2010/main" val="14537288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EEEEEE"/>
        </a:solidFill>
        <a:effectLst/>
      </p:bgPr>
    </p:bg>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a:xfrm>
            <a:off x="9406370" y="6356350"/>
            <a:ext cx="1177636" cy="365125"/>
          </a:xfrm>
        </p:spPr>
        <p:txBody>
          <a:bodyPr/>
          <a:lstStyle/>
          <a:p>
            <a:r>
              <a:rPr lang="fr-FR"/>
              <a:t>31/01/2017</a:t>
            </a:r>
          </a:p>
        </p:txBody>
      </p:sp>
      <p:sp>
        <p:nvSpPr>
          <p:cNvPr id="7" name="Espace réservé du pied de page 6"/>
          <p:cNvSpPr>
            <a:spLocks noGrp="1"/>
          </p:cNvSpPr>
          <p:nvPr>
            <p:ph type="ftr" sz="quarter" idx="11"/>
          </p:nvPr>
        </p:nvSpPr>
        <p:spPr>
          <a:xfrm>
            <a:off x="5118389" y="6343649"/>
            <a:ext cx="4114800" cy="365125"/>
          </a:xfrm>
        </p:spPr>
        <p:txBody>
          <a:bodyPr/>
          <a:lstStyle/>
          <a:p>
            <a:r>
              <a:rPr lang="fr-FR"/>
              <a:t>Maxime RIFFLART; Axel GAUVRIT; Clément VACHET</a:t>
            </a:r>
          </a:p>
        </p:txBody>
      </p:sp>
      <p:sp>
        <p:nvSpPr>
          <p:cNvPr id="14" name="ZoneTexte 13"/>
          <p:cNvSpPr txBox="1"/>
          <p:nvPr/>
        </p:nvSpPr>
        <p:spPr>
          <a:xfrm>
            <a:off x="756744" y="409904"/>
            <a:ext cx="4842992" cy="584775"/>
          </a:xfrm>
          <a:prstGeom prst="rect">
            <a:avLst/>
          </a:prstGeom>
          <a:noFill/>
        </p:spPr>
        <p:txBody>
          <a:bodyPr wrap="none" rtlCol="0">
            <a:spAutoFit/>
          </a:bodyPr>
          <a:lstStyle/>
          <a:p>
            <a:r>
              <a:rPr lang="fr-FR" sz="3200" b="1" dirty="0">
                <a:latin typeface="Century Gothic" panose="020B0502020202020204" pitchFamily="34" charset="0"/>
              </a:rPr>
              <a:t>Système de parrainage</a:t>
            </a:r>
          </a:p>
        </p:txBody>
      </p:sp>
      <p:pic>
        <p:nvPicPr>
          <p:cNvPr id="15" name="Image 14"/>
          <p:cNvPicPr>
            <a:picLocks noChangeAspect="1"/>
          </p:cNvPicPr>
          <p:nvPr/>
        </p:nvPicPr>
        <p:blipFill>
          <a:blip r:embed="rId3"/>
          <a:stretch>
            <a:fillRect/>
          </a:stretch>
        </p:blipFill>
        <p:spPr>
          <a:xfrm>
            <a:off x="2217244" y="1989391"/>
            <a:ext cx="2143125" cy="2143125"/>
          </a:xfrm>
          <a:prstGeom prst="rect">
            <a:avLst/>
          </a:prstGeom>
        </p:spPr>
      </p:pic>
      <p:pic>
        <p:nvPicPr>
          <p:cNvPr id="17" name="Picture 2" descr="Afficher l'image d'origine"/>
          <p:cNvPicPr>
            <a:picLocks noChangeAspect="1" noChangeArrowheads="1"/>
          </p:cNvPicPr>
          <p:nvPr/>
        </p:nvPicPr>
        <p:blipFill rotWithShape="1">
          <a:blip r:embed="rId4" cstate="hqprint">
            <a:extLst>
              <a:ext uri="{28A0092B-C50C-407E-A947-70E740481C1C}">
                <a14:useLocalDpi xmlns:a14="http://schemas.microsoft.com/office/drawing/2010/main" val="0"/>
              </a:ext>
            </a:extLst>
          </a:blip>
          <a:srcRect l="40378" t="-229" r="17874" b="60570"/>
          <a:stretch/>
        </p:blipFill>
        <p:spPr bwMode="auto">
          <a:xfrm>
            <a:off x="4949293" y="1989391"/>
            <a:ext cx="2256034" cy="2143126"/>
          </a:xfrm>
          <a:prstGeom prst="rect">
            <a:avLst/>
          </a:prstGeom>
          <a:noFill/>
          <a:extLst>
            <a:ext uri="{909E8E84-426E-40DD-AFC4-6F175D3DCCD1}">
              <a14:hiddenFill xmlns:a14="http://schemas.microsoft.com/office/drawing/2010/main">
                <a:solidFill>
                  <a:srgbClr val="FFFFFF"/>
                </a:solidFill>
              </a14:hiddenFill>
            </a:ext>
          </a:extLst>
        </p:spPr>
      </p:pic>
      <p:pic>
        <p:nvPicPr>
          <p:cNvPr id="18" name="Image 17"/>
          <p:cNvPicPr>
            <a:picLocks noChangeAspect="1"/>
          </p:cNvPicPr>
          <p:nvPr/>
        </p:nvPicPr>
        <p:blipFill>
          <a:blip r:embed="rId5">
            <a:clrChange>
              <a:clrFrom>
                <a:srgbClr val="000000"/>
              </a:clrFrom>
              <a:clrTo>
                <a:srgbClr val="000000">
                  <a:alpha val="0"/>
                </a:srgbClr>
              </a:clrTo>
            </a:clrChange>
          </a:blip>
          <a:stretch>
            <a:fillRect/>
          </a:stretch>
        </p:blipFill>
        <p:spPr>
          <a:xfrm>
            <a:off x="7794252" y="2190543"/>
            <a:ext cx="2472403" cy="1740823"/>
          </a:xfrm>
          <a:prstGeom prst="rect">
            <a:avLst/>
          </a:prstGeom>
        </p:spPr>
      </p:pic>
      <p:sp>
        <p:nvSpPr>
          <p:cNvPr id="3" name="ZoneTexte 2"/>
          <p:cNvSpPr txBox="1"/>
          <p:nvPr/>
        </p:nvSpPr>
        <p:spPr>
          <a:xfrm>
            <a:off x="2681107" y="4315797"/>
            <a:ext cx="1215397" cy="646331"/>
          </a:xfrm>
          <a:prstGeom prst="rect">
            <a:avLst/>
          </a:prstGeom>
          <a:noFill/>
        </p:spPr>
        <p:txBody>
          <a:bodyPr wrap="none" rtlCol="0">
            <a:spAutoFit/>
          </a:bodyPr>
          <a:lstStyle/>
          <a:p>
            <a:pPr algn="ctr"/>
            <a:r>
              <a:rPr lang="fr-FR" dirty="0"/>
              <a:t>Luc</a:t>
            </a:r>
          </a:p>
          <a:p>
            <a:pPr algn="ctr"/>
            <a:r>
              <a:rPr lang="fr-FR" dirty="0"/>
              <a:t>ARBOGAST</a:t>
            </a:r>
          </a:p>
        </p:txBody>
      </p:sp>
      <p:sp>
        <p:nvSpPr>
          <p:cNvPr id="16" name="ZoneTexte 15"/>
          <p:cNvSpPr txBox="1"/>
          <p:nvPr/>
        </p:nvSpPr>
        <p:spPr>
          <a:xfrm>
            <a:off x="5632316" y="4315797"/>
            <a:ext cx="889987" cy="646331"/>
          </a:xfrm>
          <a:prstGeom prst="rect">
            <a:avLst/>
          </a:prstGeom>
          <a:noFill/>
        </p:spPr>
        <p:txBody>
          <a:bodyPr wrap="none" rtlCol="0">
            <a:spAutoFit/>
          </a:bodyPr>
          <a:lstStyle/>
          <a:p>
            <a:pPr algn="ctr"/>
            <a:r>
              <a:rPr lang="fr-FR" dirty="0"/>
              <a:t>Claudio</a:t>
            </a:r>
          </a:p>
          <a:p>
            <a:pPr algn="ctr"/>
            <a:r>
              <a:rPr lang="fr-FR" dirty="0"/>
              <a:t>CAPÉO</a:t>
            </a:r>
          </a:p>
        </p:txBody>
      </p:sp>
      <p:sp>
        <p:nvSpPr>
          <p:cNvPr id="22" name="Espace réservé du numéro de diapositive 8"/>
          <p:cNvSpPr>
            <a:spLocks noGrp="1"/>
          </p:cNvSpPr>
          <p:nvPr>
            <p:ph type="sldNum" sz="quarter" idx="12"/>
          </p:nvPr>
        </p:nvSpPr>
        <p:spPr>
          <a:xfrm>
            <a:off x="10951151" y="6356350"/>
            <a:ext cx="858982" cy="365125"/>
          </a:xfrm>
        </p:spPr>
        <p:txBody>
          <a:bodyPr/>
          <a:lstStyle/>
          <a:p>
            <a:fld id="{EA27A45B-77EB-4839-A102-834B06C26C52}" type="slidenum">
              <a:rPr lang="fr-FR" smtClean="0"/>
              <a:t>13</a:t>
            </a:fld>
            <a:r>
              <a:rPr lang="fr-FR" dirty="0"/>
              <a:t>/40</a:t>
            </a:r>
          </a:p>
        </p:txBody>
      </p:sp>
      <p:pic>
        <p:nvPicPr>
          <p:cNvPr id="23" name="Image 2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2054" y="5854035"/>
            <a:ext cx="1432800" cy="909600"/>
          </a:xfrm>
          <a:prstGeom prst="rect">
            <a:avLst/>
          </a:prstGeom>
        </p:spPr>
      </p:pic>
    </p:spTree>
    <p:extLst>
      <p:ext uri="{BB962C8B-B14F-4D97-AF65-F5344CB8AC3E}">
        <p14:creationId xmlns:p14="http://schemas.microsoft.com/office/powerpoint/2010/main" val="13629147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EEEEEE">
            <a:alpha val="89804"/>
          </a:srgbClr>
        </a:solidFill>
        <a:effectLst/>
      </p:bgPr>
    </p:bg>
    <p:spTree>
      <p:nvGrpSpPr>
        <p:cNvPr id="1" name=""/>
        <p:cNvGrpSpPr/>
        <p:nvPr/>
      </p:nvGrpSpPr>
      <p:grpSpPr>
        <a:xfrm>
          <a:off x="0" y="0"/>
          <a:ext cx="0" cy="0"/>
          <a:chOff x="0" y="0"/>
          <a:chExt cx="0" cy="0"/>
        </a:xfrm>
      </p:grpSpPr>
      <p:sp>
        <p:nvSpPr>
          <p:cNvPr id="4" name="ZoneTexte 3"/>
          <p:cNvSpPr txBox="1"/>
          <p:nvPr/>
        </p:nvSpPr>
        <p:spPr>
          <a:xfrm>
            <a:off x="756744" y="409904"/>
            <a:ext cx="1893467" cy="584775"/>
          </a:xfrm>
          <a:prstGeom prst="rect">
            <a:avLst/>
          </a:prstGeom>
          <a:noFill/>
        </p:spPr>
        <p:txBody>
          <a:bodyPr wrap="none" rtlCol="0">
            <a:spAutoFit/>
          </a:bodyPr>
          <a:lstStyle/>
          <a:p>
            <a:r>
              <a:rPr lang="fr-FR" sz="3200" b="1" dirty="0">
                <a:latin typeface="Century Gothic" panose="020B0502020202020204" pitchFamily="34" charset="0"/>
              </a:rPr>
              <a:t>L’équipe</a:t>
            </a:r>
          </a:p>
        </p:txBody>
      </p:sp>
      <p:sp>
        <p:nvSpPr>
          <p:cNvPr id="6" name="Espace réservé de la date 5"/>
          <p:cNvSpPr>
            <a:spLocks noGrp="1"/>
          </p:cNvSpPr>
          <p:nvPr>
            <p:ph type="dt" sz="half" idx="10"/>
          </p:nvPr>
        </p:nvSpPr>
        <p:spPr>
          <a:xfrm>
            <a:off x="9406370" y="6356350"/>
            <a:ext cx="1177636" cy="365125"/>
          </a:xfrm>
        </p:spPr>
        <p:txBody>
          <a:bodyPr/>
          <a:lstStyle/>
          <a:p>
            <a:r>
              <a:rPr lang="fr-FR"/>
              <a:t>31/01/2017</a:t>
            </a:r>
          </a:p>
        </p:txBody>
      </p:sp>
      <p:sp>
        <p:nvSpPr>
          <p:cNvPr id="7" name="Espace réservé du pied de page 6"/>
          <p:cNvSpPr>
            <a:spLocks noGrp="1"/>
          </p:cNvSpPr>
          <p:nvPr>
            <p:ph type="ftr" sz="quarter" idx="11"/>
          </p:nvPr>
        </p:nvSpPr>
        <p:spPr>
          <a:xfrm>
            <a:off x="5118389" y="6343649"/>
            <a:ext cx="4114800" cy="365125"/>
          </a:xfrm>
        </p:spPr>
        <p:txBody>
          <a:bodyPr/>
          <a:lstStyle/>
          <a:p>
            <a:r>
              <a:rPr lang="fr-FR" dirty="0"/>
              <a:t>Maxime RIFFLART; Axel GAUVRIT; Clément VACHET</a:t>
            </a:r>
          </a:p>
        </p:txBody>
      </p:sp>
      <p:sp>
        <p:nvSpPr>
          <p:cNvPr id="8" name="Espace réservé du numéro de diapositive 7"/>
          <p:cNvSpPr>
            <a:spLocks noGrp="1"/>
          </p:cNvSpPr>
          <p:nvPr>
            <p:ph type="sldNum" sz="quarter" idx="12"/>
          </p:nvPr>
        </p:nvSpPr>
        <p:spPr>
          <a:xfrm>
            <a:off x="10951151" y="6356350"/>
            <a:ext cx="858982" cy="365125"/>
          </a:xfrm>
        </p:spPr>
        <p:txBody>
          <a:bodyPr/>
          <a:lstStyle/>
          <a:p>
            <a:fld id="{EA27A45B-77EB-4839-A102-834B06C26C52}" type="slidenum">
              <a:rPr lang="fr-FR" smtClean="0"/>
              <a:t>14</a:t>
            </a:fld>
            <a:r>
              <a:rPr lang="fr-FR" dirty="0"/>
              <a:t>/40</a:t>
            </a:r>
          </a:p>
        </p:txBody>
      </p:sp>
      <p:pic>
        <p:nvPicPr>
          <p:cNvPr id="3" name="Image 2" descr="Une image contenant intérieur, personne, ordinateur, portable&#10;&#10;Description générée avec un niveau de confiance très élevé"/>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6744" y="1304622"/>
            <a:ext cx="5487166" cy="434400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 name="Image 9" descr="Une image contenant mur, personne, homme, intérieur&#10;&#10;Description générée avec un niveau de confiance très élevé"/>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46875" y="861329"/>
            <a:ext cx="1422400" cy="14224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6" name="Image 15" descr="Une image contenant mur, homme, personne, intérieur&#10;&#10;Description générée avec un niveau de confiance très élevé"/>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46875" y="2593975"/>
            <a:ext cx="1422400" cy="14224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0" name="Image 19" descr="Une image contenant homme, mur, verres, personne&#10;&#10;Description générée avec un niveau de confiance très élevé"/>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46875" y="4326621"/>
            <a:ext cx="1422400" cy="14224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2" name="ZoneTexte 21"/>
          <p:cNvSpPr txBox="1"/>
          <p:nvPr/>
        </p:nvSpPr>
        <p:spPr>
          <a:xfrm>
            <a:off x="8261832" y="1110864"/>
            <a:ext cx="3230372" cy="800219"/>
          </a:xfrm>
          <a:prstGeom prst="rect">
            <a:avLst/>
          </a:prstGeom>
          <a:noFill/>
        </p:spPr>
        <p:txBody>
          <a:bodyPr wrap="none" rtlCol="0">
            <a:spAutoFit/>
          </a:bodyPr>
          <a:lstStyle/>
          <a:p>
            <a:r>
              <a:rPr lang="fr-FR" dirty="0">
                <a:latin typeface="Century Gothic" panose="020B0502020202020204" pitchFamily="34" charset="0"/>
              </a:rPr>
              <a:t>Clément VACHET</a:t>
            </a:r>
          </a:p>
          <a:p>
            <a:r>
              <a:rPr lang="fr-FR" sz="1400" dirty="0">
                <a:latin typeface="Century Gothic" panose="020B0502020202020204" pitchFamily="34" charset="0"/>
              </a:rPr>
              <a:t>Responsable Web et Commercial</a:t>
            </a:r>
          </a:p>
          <a:p>
            <a:r>
              <a:rPr lang="fr-FR" sz="1400" dirty="0">
                <a:latin typeface="Century Gothic" panose="020B0502020202020204" pitchFamily="34" charset="0"/>
              </a:rPr>
              <a:t>Vice-président de l’association</a:t>
            </a:r>
          </a:p>
        </p:txBody>
      </p:sp>
      <p:sp>
        <p:nvSpPr>
          <p:cNvPr id="23" name="ZoneTexte 22"/>
          <p:cNvSpPr txBox="1"/>
          <p:nvPr/>
        </p:nvSpPr>
        <p:spPr>
          <a:xfrm>
            <a:off x="8261832" y="2843510"/>
            <a:ext cx="3882794" cy="800219"/>
          </a:xfrm>
          <a:prstGeom prst="rect">
            <a:avLst/>
          </a:prstGeom>
          <a:noFill/>
        </p:spPr>
        <p:txBody>
          <a:bodyPr wrap="none" rtlCol="0">
            <a:spAutoFit/>
          </a:bodyPr>
          <a:lstStyle/>
          <a:p>
            <a:r>
              <a:rPr lang="fr-FR" dirty="0">
                <a:latin typeface="Century Gothic" panose="020B0502020202020204" pitchFamily="34" charset="0"/>
              </a:rPr>
              <a:t>Maxime RIFFLART</a:t>
            </a:r>
          </a:p>
          <a:p>
            <a:r>
              <a:rPr lang="fr-FR" sz="1400" dirty="0">
                <a:latin typeface="Century Gothic" panose="020B0502020202020204" pitchFamily="34" charset="0"/>
              </a:rPr>
              <a:t>Responsable Administratif et Commercial</a:t>
            </a:r>
          </a:p>
          <a:p>
            <a:r>
              <a:rPr lang="fr-FR" sz="1400" dirty="0">
                <a:latin typeface="Century Gothic" panose="020B0502020202020204" pitchFamily="34" charset="0"/>
              </a:rPr>
              <a:t>Président de l’association</a:t>
            </a:r>
          </a:p>
        </p:txBody>
      </p:sp>
      <p:sp>
        <p:nvSpPr>
          <p:cNvPr id="24" name="ZoneTexte 23"/>
          <p:cNvSpPr txBox="1"/>
          <p:nvPr/>
        </p:nvSpPr>
        <p:spPr>
          <a:xfrm>
            <a:off x="8261831" y="4637711"/>
            <a:ext cx="3419526" cy="800219"/>
          </a:xfrm>
          <a:prstGeom prst="rect">
            <a:avLst/>
          </a:prstGeom>
          <a:noFill/>
        </p:spPr>
        <p:txBody>
          <a:bodyPr wrap="none" rtlCol="0">
            <a:spAutoFit/>
          </a:bodyPr>
          <a:lstStyle/>
          <a:p>
            <a:r>
              <a:rPr lang="fr-FR" dirty="0">
                <a:latin typeface="Century Gothic" panose="020B0502020202020204" pitchFamily="34" charset="0"/>
              </a:rPr>
              <a:t>Axel GAUVRIT</a:t>
            </a:r>
          </a:p>
          <a:p>
            <a:r>
              <a:rPr lang="fr-FR" sz="1400" dirty="0">
                <a:latin typeface="Century Gothic" panose="020B0502020202020204" pitchFamily="34" charset="0"/>
              </a:rPr>
              <a:t>Responsable Développement Mobile</a:t>
            </a:r>
          </a:p>
          <a:p>
            <a:r>
              <a:rPr lang="fr-FR" sz="1400" dirty="0">
                <a:latin typeface="Century Gothic" panose="020B0502020202020204" pitchFamily="34" charset="0"/>
              </a:rPr>
              <a:t>Secrétaire de l’association</a:t>
            </a:r>
          </a:p>
        </p:txBody>
      </p:sp>
      <p:pic>
        <p:nvPicPr>
          <p:cNvPr id="25" name="Image 2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2054" y="5854035"/>
            <a:ext cx="1432800" cy="909600"/>
          </a:xfrm>
          <a:prstGeom prst="rect">
            <a:avLst/>
          </a:prstGeom>
        </p:spPr>
      </p:pic>
    </p:spTree>
    <p:extLst>
      <p:ext uri="{BB962C8B-B14F-4D97-AF65-F5344CB8AC3E}">
        <p14:creationId xmlns:p14="http://schemas.microsoft.com/office/powerpoint/2010/main" val="4204641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1000"/>
                                        <p:tgtEl>
                                          <p:spTgt spid="22"/>
                                        </p:tgtEl>
                                      </p:cBhvr>
                                    </p:animEffect>
                                    <p:anim calcmode="lin" valueType="num">
                                      <p:cBhvr>
                                        <p:cTn id="13" dur="1000" fill="hold"/>
                                        <p:tgtEl>
                                          <p:spTgt spid="22"/>
                                        </p:tgtEl>
                                        <p:attrNameLst>
                                          <p:attrName>ppt_x</p:attrName>
                                        </p:attrNameLst>
                                      </p:cBhvr>
                                      <p:tavLst>
                                        <p:tav tm="0">
                                          <p:val>
                                            <p:strVal val="#ppt_x"/>
                                          </p:val>
                                        </p:tav>
                                        <p:tav tm="100000">
                                          <p:val>
                                            <p:strVal val="#ppt_x"/>
                                          </p:val>
                                        </p:tav>
                                      </p:tavLst>
                                    </p:anim>
                                    <p:anim calcmode="lin" valueType="num">
                                      <p:cBhvr>
                                        <p:cTn id="14"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1000"/>
                                        <p:tgtEl>
                                          <p:spTgt spid="16"/>
                                        </p:tgtEl>
                                      </p:cBhvr>
                                    </p:animEffect>
                                    <p:anim calcmode="lin" valueType="num">
                                      <p:cBhvr>
                                        <p:cTn id="20" dur="1000" fill="hold"/>
                                        <p:tgtEl>
                                          <p:spTgt spid="16"/>
                                        </p:tgtEl>
                                        <p:attrNameLst>
                                          <p:attrName>ppt_x</p:attrName>
                                        </p:attrNameLst>
                                      </p:cBhvr>
                                      <p:tavLst>
                                        <p:tav tm="0">
                                          <p:val>
                                            <p:strVal val="#ppt_x"/>
                                          </p:val>
                                        </p:tav>
                                        <p:tav tm="100000">
                                          <p:val>
                                            <p:strVal val="#ppt_x"/>
                                          </p:val>
                                        </p:tav>
                                      </p:tavLst>
                                    </p:anim>
                                    <p:anim calcmode="lin" valueType="num">
                                      <p:cBhvr>
                                        <p:cTn id="21" dur="1000" fill="hold"/>
                                        <p:tgtEl>
                                          <p:spTgt spid="16"/>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23"/>
                                        </p:tgtEl>
                                        <p:attrNameLst>
                                          <p:attrName>style.visibility</p:attrName>
                                        </p:attrNameLst>
                                      </p:cBhvr>
                                      <p:to>
                                        <p:strVal val="visible"/>
                                      </p:to>
                                    </p:set>
                                    <p:animEffect transition="in" filter="fade">
                                      <p:cBhvr>
                                        <p:cTn id="24" dur="1000"/>
                                        <p:tgtEl>
                                          <p:spTgt spid="23"/>
                                        </p:tgtEl>
                                      </p:cBhvr>
                                    </p:animEffect>
                                    <p:anim calcmode="lin" valueType="num">
                                      <p:cBhvr>
                                        <p:cTn id="25" dur="1000" fill="hold"/>
                                        <p:tgtEl>
                                          <p:spTgt spid="23"/>
                                        </p:tgtEl>
                                        <p:attrNameLst>
                                          <p:attrName>ppt_x</p:attrName>
                                        </p:attrNameLst>
                                      </p:cBhvr>
                                      <p:tavLst>
                                        <p:tav tm="0">
                                          <p:val>
                                            <p:strVal val="#ppt_x"/>
                                          </p:val>
                                        </p:tav>
                                        <p:tav tm="100000">
                                          <p:val>
                                            <p:strVal val="#ppt_x"/>
                                          </p:val>
                                        </p:tav>
                                      </p:tavLst>
                                    </p:anim>
                                    <p:anim calcmode="lin" valueType="num">
                                      <p:cBhvr>
                                        <p:cTn id="26"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fade">
                                      <p:cBhvr>
                                        <p:cTn id="31" dur="1000"/>
                                        <p:tgtEl>
                                          <p:spTgt spid="20"/>
                                        </p:tgtEl>
                                      </p:cBhvr>
                                    </p:animEffect>
                                    <p:anim calcmode="lin" valueType="num">
                                      <p:cBhvr>
                                        <p:cTn id="32" dur="1000" fill="hold"/>
                                        <p:tgtEl>
                                          <p:spTgt spid="20"/>
                                        </p:tgtEl>
                                        <p:attrNameLst>
                                          <p:attrName>ppt_x</p:attrName>
                                        </p:attrNameLst>
                                      </p:cBhvr>
                                      <p:tavLst>
                                        <p:tav tm="0">
                                          <p:val>
                                            <p:strVal val="#ppt_x"/>
                                          </p:val>
                                        </p:tav>
                                        <p:tav tm="100000">
                                          <p:val>
                                            <p:strVal val="#ppt_x"/>
                                          </p:val>
                                        </p:tav>
                                      </p:tavLst>
                                    </p:anim>
                                    <p:anim calcmode="lin" valueType="num">
                                      <p:cBhvr>
                                        <p:cTn id="33" dur="1000" fill="hold"/>
                                        <p:tgtEl>
                                          <p:spTgt spid="20"/>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24"/>
                                        </p:tgtEl>
                                        <p:attrNameLst>
                                          <p:attrName>style.visibility</p:attrName>
                                        </p:attrNameLst>
                                      </p:cBhvr>
                                      <p:to>
                                        <p:strVal val="visible"/>
                                      </p:to>
                                    </p:set>
                                    <p:animEffect transition="in" filter="fade">
                                      <p:cBhvr>
                                        <p:cTn id="36" dur="1000"/>
                                        <p:tgtEl>
                                          <p:spTgt spid="24"/>
                                        </p:tgtEl>
                                      </p:cBhvr>
                                    </p:animEffect>
                                    <p:anim calcmode="lin" valueType="num">
                                      <p:cBhvr>
                                        <p:cTn id="37" dur="1000" fill="hold"/>
                                        <p:tgtEl>
                                          <p:spTgt spid="24"/>
                                        </p:tgtEl>
                                        <p:attrNameLst>
                                          <p:attrName>ppt_x</p:attrName>
                                        </p:attrNameLst>
                                      </p:cBhvr>
                                      <p:tavLst>
                                        <p:tav tm="0">
                                          <p:val>
                                            <p:strVal val="#ppt_x"/>
                                          </p:val>
                                        </p:tav>
                                        <p:tav tm="100000">
                                          <p:val>
                                            <p:strVal val="#ppt_x"/>
                                          </p:val>
                                        </p:tav>
                                      </p:tavLst>
                                    </p:anim>
                                    <p:anim calcmode="lin" valueType="num">
                                      <p:cBhvr>
                                        <p:cTn id="38"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2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https://static.pexels.com/photos/40120/pexels-photo-40120.jpeg"/>
          <p:cNvPicPr>
            <a:picLocks noChangeAspect="1" noChangeArrowheads="1"/>
          </p:cNvPicPr>
          <p:nvPr/>
        </p:nvPicPr>
        <p:blipFill rotWithShape="1">
          <a:blip r:embed="rId2">
            <a:extLst>
              <a:ext uri="{28A0092B-C50C-407E-A947-70E740481C1C}">
                <a14:useLocalDpi xmlns:a14="http://schemas.microsoft.com/office/drawing/2010/main" val="0"/>
              </a:ext>
            </a:extLst>
          </a:blip>
          <a:srcRect b="15716"/>
          <a:stretch/>
        </p:blipFill>
        <p:spPr bwMode="auto">
          <a:xfrm>
            <a:off x="0" y="0"/>
            <a:ext cx="12192000" cy="6857999"/>
          </a:xfrm>
          <a:prstGeom prst="rect">
            <a:avLst/>
          </a:prstGeom>
          <a:noFill/>
          <a:extLst>
            <a:ext uri="{909E8E84-426E-40DD-AFC4-6F175D3DCCD1}">
              <a14:hiddenFill xmlns:a14="http://schemas.microsoft.com/office/drawing/2010/main">
                <a:solidFill>
                  <a:srgbClr val="FFFFFF"/>
                </a:solidFill>
              </a14:hiddenFill>
            </a:ext>
          </a:extLst>
        </p:spPr>
      </p:pic>
      <p:pic>
        <p:nvPicPr>
          <p:cNvPr id="13" name="Image 12"/>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0" y="1"/>
            <a:ext cx="12192000" cy="6857999"/>
          </a:xfrm>
          <a:prstGeom prst="rect">
            <a:avLst/>
          </a:prstGeom>
        </p:spPr>
      </p:pic>
      <p:sp>
        <p:nvSpPr>
          <p:cNvPr id="12" name="ZoneTexte 11"/>
          <p:cNvSpPr txBox="1"/>
          <p:nvPr/>
        </p:nvSpPr>
        <p:spPr>
          <a:xfrm>
            <a:off x="1165804" y="2828834"/>
            <a:ext cx="9860392" cy="1200329"/>
          </a:xfrm>
          <a:prstGeom prst="rect">
            <a:avLst/>
          </a:prstGeom>
          <a:noFill/>
        </p:spPr>
        <p:txBody>
          <a:bodyPr wrap="none" rtlCol="0">
            <a:spAutoFit/>
          </a:bodyPr>
          <a:lstStyle/>
          <a:p>
            <a:r>
              <a:rPr lang="fr-FR" sz="7200" b="1">
                <a:solidFill>
                  <a:schemeClr val="bg1"/>
                </a:solidFill>
                <a:latin typeface="Century Gothic" panose="020B0502020202020204" pitchFamily="34" charset="0"/>
              </a:rPr>
              <a:t>III. Quel est le projet ?</a:t>
            </a:r>
            <a:endParaRPr lang="fr-FR" sz="7200" b="1" dirty="0">
              <a:solidFill>
                <a:schemeClr val="bg1"/>
              </a:solidFill>
              <a:latin typeface="Century Gothic" panose="020B0502020202020204" pitchFamily="34" charset="0"/>
            </a:endParaRPr>
          </a:p>
        </p:txBody>
      </p:sp>
      <p:pic>
        <p:nvPicPr>
          <p:cNvPr id="5" name="Imag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2054" y="5854035"/>
            <a:ext cx="1432800" cy="909600"/>
          </a:xfrm>
          <a:prstGeom prst="rect">
            <a:avLst/>
          </a:prstGeom>
        </p:spPr>
      </p:pic>
    </p:spTree>
    <p:extLst>
      <p:ext uri="{BB962C8B-B14F-4D97-AF65-F5344CB8AC3E}">
        <p14:creationId xmlns:p14="http://schemas.microsoft.com/office/powerpoint/2010/main" val="38160430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EEEEE">
            <a:alpha val="89804"/>
          </a:srgbClr>
        </a:solidFill>
        <a:effectLst/>
      </p:bgPr>
    </p:bg>
    <p:spTree>
      <p:nvGrpSpPr>
        <p:cNvPr id="1" name=""/>
        <p:cNvGrpSpPr/>
        <p:nvPr/>
      </p:nvGrpSpPr>
      <p:grpSpPr>
        <a:xfrm>
          <a:off x="0" y="0"/>
          <a:ext cx="0" cy="0"/>
          <a:chOff x="0" y="0"/>
          <a:chExt cx="0" cy="0"/>
        </a:xfrm>
      </p:grpSpPr>
      <p:sp>
        <p:nvSpPr>
          <p:cNvPr id="5" name="Espace réservé de la date 4"/>
          <p:cNvSpPr>
            <a:spLocks noGrp="1"/>
          </p:cNvSpPr>
          <p:nvPr>
            <p:ph type="dt" sz="half" idx="10"/>
          </p:nvPr>
        </p:nvSpPr>
        <p:spPr>
          <a:xfrm>
            <a:off x="9406370" y="6356350"/>
            <a:ext cx="1177636" cy="365125"/>
          </a:xfrm>
        </p:spPr>
        <p:txBody>
          <a:bodyPr/>
          <a:lstStyle/>
          <a:p>
            <a:r>
              <a:rPr lang="fr-FR"/>
              <a:t>31/01/2017</a:t>
            </a:r>
          </a:p>
        </p:txBody>
      </p:sp>
      <p:sp>
        <p:nvSpPr>
          <p:cNvPr id="6" name="Espace réservé du pied de page 5"/>
          <p:cNvSpPr>
            <a:spLocks noGrp="1"/>
          </p:cNvSpPr>
          <p:nvPr>
            <p:ph type="ftr" sz="quarter" idx="11"/>
          </p:nvPr>
        </p:nvSpPr>
        <p:spPr>
          <a:xfrm>
            <a:off x="5118389" y="6343649"/>
            <a:ext cx="4114800" cy="365125"/>
          </a:xfrm>
        </p:spPr>
        <p:txBody>
          <a:bodyPr/>
          <a:lstStyle/>
          <a:p>
            <a:r>
              <a:rPr lang="fr-FR"/>
              <a:t>Maxime RIFFLART; Axel GAUVRIT; Clément VACHET</a:t>
            </a:r>
          </a:p>
        </p:txBody>
      </p:sp>
      <p:sp>
        <p:nvSpPr>
          <p:cNvPr id="7" name="Espace réservé du numéro de diapositive 6"/>
          <p:cNvSpPr>
            <a:spLocks noGrp="1"/>
          </p:cNvSpPr>
          <p:nvPr>
            <p:ph type="sldNum" sz="quarter" idx="12"/>
          </p:nvPr>
        </p:nvSpPr>
        <p:spPr>
          <a:xfrm>
            <a:off x="10951151" y="6356350"/>
            <a:ext cx="858982" cy="365125"/>
          </a:xfrm>
        </p:spPr>
        <p:txBody>
          <a:bodyPr/>
          <a:lstStyle/>
          <a:p>
            <a:fld id="{EA27A45B-77EB-4839-A102-834B06C26C52}" type="slidenum">
              <a:rPr lang="fr-FR" smtClean="0"/>
              <a:t>3</a:t>
            </a:fld>
            <a:r>
              <a:rPr lang="fr-FR" dirty="0"/>
              <a:t>/40</a:t>
            </a:r>
          </a:p>
        </p:txBody>
      </p:sp>
      <p:sp>
        <p:nvSpPr>
          <p:cNvPr id="29" name="ZoneTexte 28"/>
          <p:cNvSpPr txBox="1"/>
          <p:nvPr/>
        </p:nvSpPr>
        <p:spPr>
          <a:xfrm>
            <a:off x="756744" y="409904"/>
            <a:ext cx="3414717" cy="584775"/>
          </a:xfrm>
          <a:prstGeom prst="rect">
            <a:avLst/>
          </a:prstGeom>
          <a:noFill/>
        </p:spPr>
        <p:txBody>
          <a:bodyPr wrap="none" rtlCol="0">
            <a:spAutoFit/>
          </a:bodyPr>
          <a:lstStyle/>
          <a:p>
            <a:r>
              <a:rPr lang="fr-FR" sz="3200" b="1" dirty="0">
                <a:latin typeface="Century Gothic" panose="020B0502020202020204" pitchFamily="34" charset="0"/>
              </a:rPr>
              <a:t>Fonctionnement</a:t>
            </a:r>
          </a:p>
        </p:txBody>
      </p:sp>
      <p:pic>
        <p:nvPicPr>
          <p:cNvPr id="2" name="Image 1"/>
          <p:cNvPicPr>
            <a:picLocks noChangeAspect="1"/>
          </p:cNvPicPr>
          <p:nvPr/>
        </p:nvPicPr>
        <p:blipFill rotWithShape="1">
          <a:blip r:embed="rId3">
            <a:extLst>
              <a:ext uri="{28A0092B-C50C-407E-A947-70E740481C1C}">
                <a14:useLocalDpi xmlns:a14="http://schemas.microsoft.com/office/drawing/2010/main" val="0"/>
              </a:ext>
            </a:extLst>
          </a:blip>
          <a:srcRect b="50251"/>
          <a:stretch/>
        </p:blipFill>
        <p:spPr>
          <a:xfrm>
            <a:off x="1643374" y="2085853"/>
            <a:ext cx="8940631" cy="2674958"/>
          </a:xfrm>
          <a:prstGeom prst="rect">
            <a:avLst/>
          </a:prstGeom>
        </p:spPr>
      </p:pic>
      <p:pic>
        <p:nvPicPr>
          <p:cNvPr id="3" name="Image 2"/>
          <p:cNvPicPr>
            <a:picLocks noChangeAspect="1"/>
          </p:cNvPicPr>
          <p:nvPr/>
        </p:nvPicPr>
        <p:blipFill rotWithShape="1">
          <a:blip r:embed="rId3">
            <a:extLst>
              <a:ext uri="{28A0092B-C50C-407E-A947-70E740481C1C}">
                <a14:useLocalDpi xmlns:a14="http://schemas.microsoft.com/office/drawing/2010/main" val="0"/>
              </a:ext>
            </a:extLst>
          </a:blip>
          <a:srcRect t="50146"/>
          <a:stretch/>
        </p:blipFill>
        <p:spPr>
          <a:xfrm>
            <a:off x="1643375" y="2085853"/>
            <a:ext cx="8940631" cy="2680625"/>
          </a:xfrm>
          <a:prstGeom prst="rect">
            <a:avLst/>
          </a:prstGeom>
        </p:spPr>
      </p:pic>
      <p:pic>
        <p:nvPicPr>
          <p:cNvPr id="16" name="Imag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054" y="5854035"/>
            <a:ext cx="1432800" cy="909600"/>
          </a:xfrm>
          <a:prstGeom prst="rect">
            <a:avLst/>
          </a:prstGeom>
        </p:spPr>
      </p:pic>
    </p:spTree>
    <p:extLst>
      <p:ext uri="{BB962C8B-B14F-4D97-AF65-F5344CB8AC3E}">
        <p14:creationId xmlns:p14="http://schemas.microsoft.com/office/powerpoint/2010/main" val="2598272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2"/>
                                        </p:tgtEl>
                                      </p:cBhvr>
                                    </p:animEffect>
                                    <p:set>
                                      <p:cBhvr>
                                        <p:cTn id="7" dur="1" fill="hold">
                                          <p:stCondLst>
                                            <p:cond delay="499"/>
                                          </p:stCondLst>
                                        </p:cTn>
                                        <p:tgtEl>
                                          <p:spTgt spid="2"/>
                                        </p:tgtEl>
                                        <p:attrNameLst>
                                          <p:attrName>style.visibility</p:attrName>
                                        </p:attrNameLst>
                                      </p:cBhvr>
                                      <p:to>
                                        <p:strVal val="hidden"/>
                                      </p:to>
                                    </p:se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EEEEE">
            <a:alpha val="89804"/>
          </a:srgbClr>
        </a:solidFill>
        <a:effectLst/>
      </p:bgPr>
    </p:bg>
    <p:spTree>
      <p:nvGrpSpPr>
        <p:cNvPr id="1" name=""/>
        <p:cNvGrpSpPr/>
        <p:nvPr/>
      </p:nvGrpSpPr>
      <p:grpSpPr>
        <a:xfrm>
          <a:off x="0" y="0"/>
          <a:ext cx="0" cy="0"/>
          <a:chOff x="0" y="0"/>
          <a:chExt cx="0" cy="0"/>
        </a:xfrm>
      </p:grpSpPr>
      <p:sp>
        <p:nvSpPr>
          <p:cNvPr id="5" name="Espace réservé de la date 4"/>
          <p:cNvSpPr>
            <a:spLocks noGrp="1"/>
          </p:cNvSpPr>
          <p:nvPr>
            <p:ph type="dt" sz="half" idx="10"/>
          </p:nvPr>
        </p:nvSpPr>
        <p:spPr>
          <a:xfrm>
            <a:off x="9406370" y="6356350"/>
            <a:ext cx="1177636" cy="365125"/>
          </a:xfrm>
        </p:spPr>
        <p:txBody>
          <a:bodyPr/>
          <a:lstStyle/>
          <a:p>
            <a:r>
              <a:rPr lang="fr-FR"/>
              <a:t>31/01/2017</a:t>
            </a:r>
          </a:p>
        </p:txBody>
      </p:sp>
      <p:sp>
        <p:nvSpPr>
          <p:cNvPr id="6" name="Espace réservé du pied de page 5"/>
          <p:cNvSpPr>
            <a:spLocks noGrp="1"/>
          </p:cNvSpPr>
          <p:nvPr>
            <p:ph type="ftr" sz="quarter" idx="11"/>
          </p:nvPr>
        </p:nvSpPr>
        <p:spPr>
          <a:xfrm>
            <a:off x="5118389" y="6343649"/>
            <a:ext cx="4114800" cy="365125"/>
          </a:xfrm>
        </p:spPr>
        <p:txBody>
          <a:bodyPr/>
          <a:lstStyle/>
          <a:p>
            <a:r>
              <a:rPr lang="fr-FR" dirty="0"/>
              <a:t>Maxime RIFFLART; Axel GAUVRIT; Clément VACHET</a:t>
            </a:r>
          </a:p>
        </p:txBody>
      </p:sp>
      <p:sp>
        <p:nvSpPr>
          <p:cNvPr id="7" name="Espace réservé du numéro de diapositive 6"/>
          <p:cNvSpPr>
            <a:spLocks noGrp="1"/>
          </p:cNvSpPr>
          <p:nvPr>
            <p:ph type="sldNum" sz="quarter" idx="12"/>
          </p:nvPr>
        </p:nvSpPr>
        <p:spPr>
          <a:xfrm>
            <a:off x="10951151" y="6356350"/>
            <a:ext cx="858982" cy="365125"/>
          </a:xfrm>
        </p:spPr>
        <p:txBody>
          <a:bodyPr/>
          <a:lstStyle/>
          <a:p>
            <a:fld id="{EA27A45B-77EB-4839-A102-834B06C26C52}" type="slidenum">
              <a:rPr lang="fr-FR" smtClean="0"/>
              <a:t>4</a:t>
            </a:fld>
            <a:r>
              <a:rPr lang="fr-FR" dirty="0"/>
              <a:t>/40</a:t>
            </a:r>
          </a:p>
        </p:txBody>
      </p:sp>
      <p:pic>
        <p:nvPicPr>
          <p:cNvPr id="21" name="Image 20"/>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2259638" y="1484103"/>
            <a:ext cx="2654842" cy="1414825"/>
          </a:xfrm>
          <a:prstGeom prst="rect">
            <a:avLst/>
          </a:prstGeom>
        </p:spPr>
      </p:pic>
      <p:pic>
        <p:nvPicPr>
          <p:cNvPr id="22" name="Image 21"/>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7994814" y="1320659"/>
            <a:ext cx="1053600" cy="1591200"/>
          </a:xfrm>
          <a:prstGeom prst="rect">
            <a:avLst/>
          </a:prstGeom>
        </p:spPr>
      </p:pic>
      <p:pic>
        <p:nvPicPr>
          <p:cNvPr id="23" name="Image 2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33302" y="3622954"/>
            <a:ext cx="1574480" cy="1574480"/>
          </a:xfrm>
          <a:prstGeom prst="rect">
            <a:avLst/>
          </a:prstGeom>
        </p:spPr>
      </p:pic>
      <p:pic>
        <p:nvPicPr>
          <p:cNvPr id="24" name="Graphique 8"/>
          <p:cNvPicPr>
            <a:picLocks noChangeAspect="1"/>
          </p:cNvPicPr>
          <p:nvPr/>
        </p:nvPicPr>
        <p:blipFill>
          <a:blip r:embed="rId6" cstate="hq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545076" y="3622954"/>
            <a:ext cx="1582737" cy="1582737"/>
          </a:xfrm>
          <a:prstGeom prst="rect">
            <a:avLst/>
          </a:prstGeom>
        </p:spPr>
      </p:pic>
      <p:sp>
        <p:nvSpPr>
          <p:cNvPr id="25" name="Rectangle 24"/>
          <p:cNvSpPr/>
          <p:nvPr/>
        </p:nvSpPr>
        <p:spPr>
          <a:xfrm>
            <a:off x="6864759" y="5263198"/>
            <a:ext cx="2943370" cy="646331"/>
          </a:xfrm>
          <a:prstGeom prst="rect">
            <a:avLst/>
          </a:prstGeom>
        </p:spPr>
        <p:txBody>
          <a:bodyPr wrap="none">
            <a:spAutoFit/>
          </a:bodyPr>
          <a:lstStyle/>
          <a:p>
            <a:pPr algn="ctr"/>
            <a:r>
              <a:rPr lang="fr-FR" b="1" dirty="0"/>
              <a:t>Une plateforme soutenu par </a:t>
            </a:r>
          </a:p>
          <a:p>
            <a:pPr algn="ctr"/>
            <a:r>
              <a:rPr lang="fr-FR" b="1" dirty="0"/>
              <a:t>une association loi 1901</a:t>
            </a:r>
          </a:p>
        </p:txBody>
      </p:sp>
      <p:sp>
        <p:nvSpPr>
          <p:cNvPr id="26" name="Rectangle 25"/>
          <p:cNvSpPr/>
          <p:nvPr/>
        </p:nvSpPr>
        <p:spPr>
          <a:xfrm>
            <a:off x="1643793" y="2963990"/>
            <a:ext cx="3879908" cy="369332"/>
          </a:xfrm>
          <a:prstGeom prst="rect">
            <a:avLst/>
          </a:prstGeom>
        </p:spPr>
        <p:txBody>
          <a:bodyPr wrap="none">
            <a:spAutoFit/>
          </a:bodyPr>
          <a:lstStyle/>
          <a:p>
            <a:r>
              <a:rPr lang="fr-FR" b="1" dirty="0"/>
              <a:t>Un site web &amp; une application Android</a:t>
            </a:r>
          </a:p>
        </p:txBody>
      </p:sp>
      <p:sp>
        <p:nvSpPr>
          <p:cNvPr id="27" name="Rectangle 26"/>
          <p:cNvSpPr/>
          <p:nvPr/>
        </p:nvSpPr>
        <p:spPr>
          <a:xfrm>
            <a:off x="1594793" y="5197434"/>
            <a:ext cx="3550331" cy="646331"/>
          </a:xfrm>
          <a:prstGeom prst="rect">
            <a:avLst/>
          </a:prstGeom>
        </p:spPr>
        <p:txBody>
          <a:bodyPr wrap="none">
            <a:spAutoFit/>
          </a:bodyPr>
          <a:lstStyle/>
          <a:p>
            <a:pPr algn="ctr"/>
            <a:r>
              <a:rPr lang="fr-FR" b="1" dirty="0"/>
              <a:t>Possibilité de financement par don </a:t>
            </a:r>
          </a:p>
          <a:p>
            <a:pPr algn="ctr"/>
            <a:r>
              <a:rPr lang="fr-FR" b="1" dirty="0"/>
              <a:t>ou gratuitement</a:t>
            </a:r>
          </a:p>
        </p:txBody>
      </p:sp>
      <p:sp>
        <p:nvSpPr>
          <p:cNvPr id="28" name="Rectangle 27"/>
          <p:cNvSpPr/>
          <p:nvPr/>
        </p:nvSpPr>
        <p:spPr>
          <a:xfrm>
            <a:off x="6459222" y="2976623"/>
            <a:ext cx="4124784" cy="369332"/>
          </a:xfrm>
          <a:prstGeom prst="rect">
            <a:avLst/>
          </a:prstGeom>
        </p:spPr>
        <p:txBody>
          <a:bodyPr wrap="none">
            <a:spAutoFit/>
          </a:bodyPr>
          <a:lstStyle/>
          <a:p>
            <a:r>
              <a:rPr lang="fr-FR" b="1" dirty="0"/>
              <a:t>Des prix négociés avec les professionnels </a:t>
            </a:r>
          </a:p>
        </p:txBody>
      </p:sp>
      <p:sp>
        <p:nvSpPr>
          <p:cNvPr id="29" name="ZoneTexte 28"/>
          <p:cNvSpPr txBox="1"/>
          <p:nvPr/>
        </p:nvSpPr>
        <p:spPr>
          <a:xfrm>
            <a:off x="756744" y="409904"/>
            <a:ext cx="2271776" cy="584775"/>
          </a:xfrm>
          <a:prstGeom prst="rect">
            <a:avLst/>
          </a:prstGeom>
          <a:noFill/>
        </p:spPr>
        <p:txBody>
          <a:bodyPr wrap="none" rtlCol="0">
            <a:spAutoFit/>
          </a:bodyPr>
          <a:lstStyle/>
          <a:p>
            <a:r>
              <a:rPr lang="fr-FR" sz="3200" b="1" dirty="0">
                <a:latin typeface="Century Gothic" panose="020B0502020202020204" pitchFamily="34" charset="0"/>
              </a:rPr>
              <a:t>La solution</a:t>
            </a:r>
          </a:p>
        </p:txBody>
      </p:sp>
      <p:pic>
        <p:nvPicPr>
          <p:cNvPr id="32" name="Image 3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2054" y="5854035"/>
            <a:ext cx="1432800" cy="909600"/>
          </a:xfrm>
          <a:prstGeom prst="rect">
            <a:avLst/>
          </a:prstGeom>
        </p:spPr>
      </p:pic>
    </p:spTree>
    <p:extLst>
      <p:ext uri="{BB962C8B-B14F-4D97-AF65-F5344CB8AC3E}">
        <p14:creationId xmlns:p14="http://schemas.microsoft.com/office/powerpoint/2010/main" val="3489022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EEEEE"/>
        </a:solidFill>
        <a:effectLst/>
      </p:bgPr>
    </p:bg>
    <p:spTree>
      <p:nvGrpSpPr>
        <p:cNvPr id="1" name=""/>
        <p:cNvGrpSpPr/>
        <p:nvPr/>
      </p:nvGrpSpPr>
      <p:grpSpPr>
        <a:xfrm>
          <a:off x="0" y="0"/>
          <a:ext cx="0" cy="0"/>
          <a:chOff x="0" y="0"/>
          <a:chExt cx="0" cy="0"/>
        </a:xfrm>
      </p:grpSpPr>
      <p:sp>
        <p:nvSpPr>
          <p:cNvPr id="12" name="ZoneTexte 11"/>
          <p:cNvSpPr txBox="1"/>
          <p:nvPr/>
        </p:nvSpPr>
        <p:spPr>
          <a:xfrm>
            <a:off x="756744" y="409904"/>
            <a:ext cx="184731" cy="584775"/>
          </a:xfrm>
          <a:prstGeom prst="rect">
            <a:avLst/>
          </a:prstGeom>
          <a:noFill/>
        </p:spPr>
        <p:txBody>
          <a:bodyPr wrap="none" rtlCol="0">
            <a:spAutoFit/>
          </a:bodyPr>
          <a:lstStyle/>
          <a:p>
            <a:endParaRPr lang="fr-FR" sz="3200" b="1" dirty="0">
              <a:latin typeface="Century Gothic" panose="020B0502020202020204" pitchFamily="34" charset="0"/>
            </a:endParaRPr>
          </a:p>
        </p:txBody>
      </p:sp>
      <p:sp>
        <p:nvSpPr>
          <p:cNvPr id="3" name="ZoneTexte 2"/>
          <p:cNvSpPr txBox="1"/>
          <p:nvPr/>
        </p:nvSpPr>
        <p:spPr>
          <a:xfrm>
            <a:off x="1375436" y="1543050"/>
            <a:ext cx="473206" cy="400110"/>
          </a:xfrm>
          <a:prstGeom prst="rect">
            <a:avLst/>
          </a:prstGeom>
          <a:noFill/>
        </p:spPr>
        <p:txBody>
          <a:bodyPr wrap="none" rtlCol="0">
            <a:spAutoFit/>
          </a:bodyPr>
          <a:lstStyle/>
          <a:p>
            <a:pPr marL="285750" indent="-285750">
              <a:buFont typeface="Arial" panose="020B0604020202020204" pitchFamily="34" charset="0"/>
              <a:buChar char="•"/>
            </a:pPr>
            <a:endParaRPr lang="fr-FR" sz="2000" b="1" dirty="0"/>
          </a:p>
        </p:txBody>
      </p:sp>
      <p:sp>
        <p:nvSpPr>
          <p:cNvPr id="14" name="ZoneTexte 13"/>
          <p:cNvSpPr txBox="1"/>
          <p:nvPr/>
        </p:nvSpPr>
        <p:spPr>
          <a:xfrm>
            <a:off x="756744" y="409904"/>
            <a:ext cx="3068469" cy="584775"/>
          </a:xfrm>
          <a:prstGeom prst="rect">
            <a:avLst/>
          </a:prstGeom>
          <a:noFill/>
        </p:spPr>
        <p:txBody>
          <a:bodyPr wrap="none" rtlCol="0">
            <a:spAutoFit/>
          </a:bodyPr>
          <a:lstStyle/>
          <a:p>
            <a:r>
              <a:rPr lang="fr-FR" sz="3200" b="1" dirty="0">
                <a:latin typeface="Century Gothic" panose="020B0502020202020204" pitchFamily="34" charset="0"/>
              </a:rPr>
              <a:t>Démonstration</a:t>
            </a:r>
          </a:p>
        </p:txBody>
      </p:sp>
      <p:pic>
        <p:nvPicPr>
          <p:cNvPr id="6" name="Imag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67168" y="702291"/>
            <a:ext cx="3932621" cy="5565155"/>
          </a:xfrm>
          <a:prstGeom prst="rect">
            <a:avLst/>
          </a:prstGeom>
        </p:spPr>
      </p:pic>
      <p:pic>
        <p:nvPicPr>
          <p:cNvPr id="10" name="Image 9"/>
          <p:cNvPicPr>
            <a:picLocks noChangeAspect="1"/>
          </p:cNvPicPr>
          <p:nvPr/>
        </p:nvPicPr>
        <p:blipFill>
          <a:blip r:embed="rId4"/>
          <a:stretch>
            <a:fillRect/>
          </a:stretch>
        </p:blipFill>
        <p:spPr>
          <a:xfrm>
            <a:off x="4635309" y="4247929"/>
            <a:ext cx="1995691" cy="615110"/>
          </a:xfrm>
          <a:prstGeom prst="rect">
            <a:avLst/>
          </a:prstGeom>
        </p:spPr>
      </p:pic>
      <p:pic>
        <p:nvPicPr>
          <p:cNvPr id="2" name="Imag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54251" y="3485157"/>
            <a:ext cx="2118218" cy="681801"/>
          </a:xfrm>
          <a:prstGeom prst="rect">
            <a:avLst/>
          </a:prstGeom>
        </p:spPr>
      </p:pic>
      <p:pic>
        <p:nvPicPr>
          <p:cNvPr id="4" name="Image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61085" y="4217156"/>
            <a:ext cx="2111384" cy="686200"/>
          </a:xfrm>
          <a:prstGeom prst="rect">
            <a:avLst/>
          </a:prstGeom>
        </p:spPr>
      </p:pic>
      <p:sp>
        <p:nvSpPr>
          <p:cNvPr id="5" name="Espace réservé de la date 4"/>
          <p:cNvSpPr>
            <a:spLocks noGrp="1"/>
          </p:cNvSpPr>
          <p:nvPr>
            <p:ph type="dt" sz="half" idx="10"/>
          </p:nvPr>
        </p:nvSpPr>
        <p:spPr>
          <a:xfrm>
            <a:off x="9406370" y="6356350"/>
            <a:ext cx="1177636" cy="365125"/>
          </a:xfrm>
        </p:spPr>
        <p:txBody>
          <a:bodyPr/>
          <a:lstStyle/>
          <a:p>
            <a:r>
              <a:rPr lang="fr-FR"/>
              <a:t>31/01/2017</a:t>
            </a:r>
          </a:p>
        </p:txBody>
      </p:sp>
      <p:sp>
        <p:nvSpPr>
          <p:cNvPr id="11" name="Espace réservé du pied de page 10"/>
          <p:cNvSpPr>
            <a:spLocks noGrp="1"/>
          </p:cNvSpPr>
          <p:nvPr>
            <p:ph type="ftr" sz="quarter" idx="11"/>
          </p:nvPr>
        </p:nvSpPr>
        <p:spPr>
          <a:xfrm>
            <a:off x="5118389" y="6343649"/>
            <a:ext cx="4114800" cy="365125"/>
          </a:xfrm>
        </p:spPr>
        <p:txBody>
          <a:bodyPr/>
          <a:lstStyle/>
          <a:p>
            <a:r>
              <a:rPr lang="fr-FR"/>
              <a:t>Maxime RIFFLART; Axel GAUVRIT; Clément VACHET</a:t>
            </a:r>
          </a:p>
        </p:txBody>
      </p:sp>
      <p:sp>
        <p:nvSpPr>
          <p:cNvPr id="13" name="Espace réservé du numéro de diapositive 12"/>
          <p:cNvSpPr>
            <a:spLocks noGrp="1"/>
          </p:cNvSpPr>
          <p:nvPr>
            <p:ph type="sldNum" sz="quarter" idx="12"/>
          </p:nvPr>
        </p:nvSpPr>
        <p:spPr>
          <a:xfrm>
            <a:off x="10951151" y="6356350"/>
            <a:ext cx="858982" cy="365125"/>
          </a:xfrm>
        </p:spPr>
        <p:txBody>
          <a:bodyPr/>
          <a:lstStyle/>
          <a:p>
            <a:fld id="{EA27A45B-77EB-4839-A102-834B06C26C52}" type="slidenum">
              <a:rPr lang="fr-FR" smtClean="0"/>
              <a:t>5</a:t>
            </a:fld>
            <a:r>
              <a:rPr lang="fr-FR" dirty="0"/>
              <a:t>/40</a:t>
            </a:r>
          </a:p>
        </p:txBody>
      </p:sp>
      <p:pic>
        <p:nvPicPr>
          <p:cNvPr id="22" name="Image 2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2054" y="5854035"/>
            <a:ext cx="1432800" cy="909600"/>
          </a:xfrm>
          <a:prstGeom prst="rect">
            <a:avLst/>
          </a:prstGeom>
        </p:spPr>
      </p:pic>
    </p:spTree>
    <p:extLst>
      <p:ext uri="{BB962C8B-B14F-4D97-AF65-F5344CB8AC3E}">
        <p14:creationId xmlns:p14="http://schemas.microsoft.com/office/powerpoint/2010/main" val="3657054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par>
                          <p:cTn id="7" fill="hold">
                            <p:stCondLst>
                              <p:cond delay="0"/>
                            </p:stCondLst>
                            <p:childTnLst>
                              <p:par>
                                <p:cTn id="8" presetID="43" presetClass="path" presetSubtype="0" accel="50000" decel="50000" fill="hold" nodeType="afterEffect">
                                  <p:stCondLst>
                                    <p:cond delay="0"/>
                                  </p:stCondLst>
                                  <p:childTnLst>
                                    <p:animMotion origin="layout" path="M -1.04167E-6 -1.11111E-6 L 0.125 -1.11111E-6 C 0.18099 -1.11111E-6 0.25 -0.06898 0.25 -0.125 L 0.25 -0.25 " pathEditMode="relative" rAng="0" ptsTypes="AAAA">
                                      <p:cBhvr>
                                        <p:cTn id="9" dur="2000" fill="hold"/>
                                        <p:tgtEl>
                                          <p:spTgt spid="2"/>
                                        </p:tgtEl>
                                        <p:attrNameLst>
                                          <p:attrName>ppt_x</p:attrName>
                                          <p:attrName>ppt_y</p:attrName>
                                        </p:attrNameLst>
                                      </p:cBhvr>
                                      <p:rCtr x="12500" y="-12500"/>
                                    </p:animMotion>
                                  </p:childTnLst>
                                </p:cTn>
                              </p:par>
                            </p:childTnLst>
                          </p:cTn>
                        </p:par>
                        <p:par>
                          <p:cTn id="10" fill="hold">
                            <p:stCondLst>
                              <p:cond delay="2000"/>
                            </p:stCondLst>
                            <p:childTnLst>
                              <p:par>
                                <p:cTn id="11" presetID="6" presetClass="emph" presetSubtype="0" fill="hold" nodeType="afterEffect">
                                  <p:stCondLst>
                                    <p:cond delay="0"/>
                                  </p:stCondLst>
                                  <p:childTnLst>
                                    <p:animScale>
                                      <p:cBhvr>
                                        <p:cTn id="12" dur="2000" fill="hold"/>
                                        <p:tgtEl>
                                          <p:spTgt spid="2"/>
                                        </p:tgtEl>
                                      </p:cBhvr>
                                      <p:by x="150000" y="150000"/>
                                    </p:animScale>
                                  </p:childTnLst>
                                </p:cTn>
                              </p:par>
                            </p:childTnLst>
                          </p:cTn>
                        </p:par>
                      </p:childTnLst>
                    </p:cTn>
                  </p:par>
                  <p:par>
                    <p:cTn id="13" fill="hold">
                      <p:stCondLst>
                        <p:cond delay="indefinite"/>
                      </p:stCondLst>
                      <p:childTnLst>
                        <p:par>
                          <p:cTn id="14" fill="hold">
                            <p:stCondLst>
                              <p:cond delay="0"/>
                            </p:stCondLst>
                            <p:childTnLst>
                              <p:par>
                                <p:cTn id="15" presetID="2" presetClass="exit" presetSubtype="8" fill="hold" nodeType="clickEffect">
                                  <p:stCondLst>
                                    <p:cond delay="0"/>
                                  </p:stCondLst>
                                  <p:childTnLst>
                                    <p:anim calcmode="lin" valueType="num">
                                      <p:cBhvr additive="base">
                                        <p:cTn id="16" dur="500"/>
                                        <p:tgtEl>
                                          <p:spTgt spid="2"/>
                                        </p:tgtEl>
                                        <p:attrNameLst>
                                          <p:attrName>ppt_x</p:attrName>
                                        </p:attrNameLst>
                                      </p:cBhvr>
                                      <p:tavLst>
                                        <p:tav tm="0">
                                          <p:val>
                                            <p:strVal val="ppt_x"/>
                                          </p:val>
                                        </p:tav>
                                        <p:tav tm="100000">
                                          <p:val>
                                            <p:strVal val="0-ppt_w/2"/>
                                          </p:val>
                                        </p:tav>
                                      </p:tavLst>
                                    </p:anim>
                                    <p:anim calcmode="lin" valueType="num">
                                      <p:cBhvr additive="base">
                                        <p:cTn id="17" dur="500"/>
                                        <p:tgtEl>
                                          <p:spTgt spid="2"/>
                                        </p:tgtEl>
                                        <p:attrNameLst>
                                          <p:attrName>ppt_y</p:attrName>
                                        </p:attrNameLst>
                                      </p:cBhvr>
                                      <p:tavLst>
                                        <p:tav tm="0">
                                          <p:val>
                                            <p:strVal val="ppt_y"/>
                                          </p:val>
                                        </p:tav>
                                        <p:tav tm="100000">
                                          <p:val>
                                            <p:strVal val="ppt_y"/>
                                          </p:val>
                                        </p:tav>
                                      </p:tavLst>
                                    </p:anim>
                                    <p:set>
                                      <p:cBhvr>
                                        <p:cTn id="18" dur="1" fill="hold">
                                          <p:stCondLst>
                                            <p:cond delay="499"/>
                                          </p:stCondLst>
                                        </p:cTn>
                                        <p:tgtEl>
                                          <p:spTgt spid="2"/>
                                        </p:tgtEl>
                                        <p:attrNameLst>
                                          <p:attrName>style.visibility</p:attrName>
                                        </p:attrNameLst>
                                      </p:cBhvr>
                                      <p:to>
                                        <p:strVal val="hidden"/>
                                      </p:to>
                                    </p:set>
                                  </p:childTnLst>
                                </p:cTn>
                              </p:par>
                              <p:par>
                                <p:cTn id="19" presetID="1" presetClass="entr" presetSubtype="0" fill="hold"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par>
                                <p:cTn id="21" presetID="43" presetClass="path" presetSubtype="0" accel="50000" decel="50000" fill="hold" nodeType="withEffect">
                                  <p:stCondLst>
                                    <p:cond delay="0"/>
                                  </p:stCondLst>
                                  <p:childTnLst>
                                    <p:animMotion origin="layout" path="M 0 0 L 0.125 0 C 0.181 0 0.25 -0.069 0.25 -0.125 L 0.25 -0.25 E" pathEditMode="relative" ptsTypes="">
                                      <p:cBhvr>
                                        <p:cTn id="22" dur="2000" fill="hold"/>
                                        <p:tgtEl>
                                          <p:spTgt spid="4"/>
                                        </p:tgtEl>
                                        <p:attrNameLst>
                                          <p:attrName>ppt_x</p:attrName>
                                          <p:attrName>ppt_y</p:attrName>
                                        </p:attrNameLst>
                                      </p:cBhvr>
                                    </p:animMotion>
                                  </p:childTnLst>
                                </p:cTn>
                              </p:par>
                            </p:childTnLst>
                          </p:cTn>
                        </p:par>
                        <p:par>
                          <p:cTn id="23" fill="hold">
                            <p:stCondLst>
                              <p:cond delay="2000"/>
                            </p:stCondLst>
                            <p:childTnLst>
                              <p:par>
                                <p:cTn id="24" presetID="6" presetClass="emph" presetSubtype="0" fill="hold" nodeType="afterEffect">
                                  <p:stCondLst>
                                    <p:cond delay="0"/>
                                  </p:stCondLst>
                                  <p:childTnLst>
                                    <p:animScale>
                                      <p:cBhvr>
                                        <p:cTn id="25" dur="2000" fill="hold"/>
                                        <p:tgtEl>
                                          <p:spTgt spid="4"/>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descr="https://static.pexels.com/photos/164474/pexels-photo-164474.jpeg"/>
          <p:cNvPicPr>
            <a:picLocks noChangeAspect="1" noChangeArrowheads="1"/>
          </p:cNvPicPr>
          <p:nvPr/>
        </p:nvPicPr>
        <p:blipFill rotWithShape="1">
          <a:blip r:embed="rId2">
            <a:extLst>
              <a:ext uri="{28A0092B-C50C-407E-A947-70E740481C1C}">
                <a14:useLocalDpi xmlns:a14="http://schemas.microsoft.com/office/drawing/2010/main" val="0"/>
              </a:ext>
            </a:extLst>
          </a:blip>
          <a:srcRect t="6797" b="7341"/>
          <a:stretch/>
        </p:blipFill>
        <p:spPr bwMode="auto">
          <a:xfrm>
            <a:off x="0" y="0"/>
            <a:ext cx="12192000" cy="6978867"/>
          </a:xfrm>
          <a:prstGeom prst="rect">
            <a:avLst/>
          </a:prstGeom>
          <a:noFill/>
          <a:extLst>
            <a:ext uri="{909E8E84-426E-40DD-AFC4-6F175D3DCCD1}">
              <a14:hiddenFill xmlns:a14="http://schemas.microsoft.com/office/drawing/2010/main">
                <a:solidFill>
                  <a:srgbClr val="FFFFFF"/>
                </a:solidFill>
              </a14:hiddenFill>
            </a:ext>
          </a:extLst>
        </p:spPr>
      </p:pic>
      <p:pic>
        <p:nvPicPr>
          <p:cNvPr id="10" name="Image 9"/>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0" y="0"/>
            <a:ext cx="12192000" cy="6978867"/>
          </a:xfrm>
          <a:prstGeom prst="rect">
            <a:avLst/>
          </a:prstGeom>
        </p:spPr>
      </p:pic>
      <p:sp>
        <p:nvSpPr>
          <p:cNvPr id="11" name="ZoneTexte 10"/>
          <p:cNvSpPr txBox="1"/>
          <p:nvPr/>
        </p:nvSpPr>
        <p:spPr>
          <a:xfrm>
            <a:off x="2597286" y="2889268"/>
            <a:ext cx="6997428" cy="1200329"/>
          </a:xfrm>
          <a:prstGeom prst="rect">
            <a:avLst/>
          </a:prstGeom>
          <a:noFill/>
        </p:spPr>
        <p:txBody>
          <a:bodyPr wrap="none" rtlCol="0">
            <a:spAutoFit/>
          </a:bodyPr>
          <a:lstStyle/>
          <a:p>
            <a:r>
              <a:rPr lang="fr-FR" sz="7200" b="1" dirty="0">
                <a:solidFill>
                  <a:schemeClr val="bg1"/>
                </a:solidFill>
                <a:latin typeface="Century Gothic" panose="020B0502020202020204" pitchFamily="34" charset="0"/>
              </a:rPr>
              <a:t>Business model</a:t>
            </a:r>
          </a:p>
        </p:txBody>
      </p:sp>
      <p:pic>
        <p:nvPicPr>
          <p:cNvPr id="5" name="Imag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2054" y="5854035"/>
            <a:ext cx="1432800" cy="909600"/>
          </a:xfrm>
          <a:prstGeom prst="rect">
            <a:avLst/>
          </a:prstGeom>
        </p:spPr>
      </p:pic>
    </p:spTree>
    <p:extLst>
      <p:ext uri="{BB962C8B-B14F-4D97-AF65-F5344CB8AC3E}">
        <p14:creationId xmlns:p14="http://schemas.microsoft.com/office/powerpoint/2010/main" val="21955765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49318" y="68313"/>
            <a:ext cx="10515600" cy="1325563"/>
          </a:xfrm>
        </p:spPr>
        <p:txBody>
          <a:bodyPr/>
          <a:lstStyle/>
          <a:p>
            <a:r>
              <a:rPr lang="fr-FR" dirty="0"/>
              <a:t>Business model</a:t>
            </a:r>
          </a:p>
        </p:txBody>
      </p:sp>
      <p:sp>
        <p:nvSpPr>
          <p:cNvPr id="4" name="Espace réservé de la date 3"/>
          <p:cNvSpPr>
            <a:spLocks noGrp="1"/>
          </p:cNvSpPr>
          <p:nvPr>
            <p:ph type="dt" sz="half" idx="10"/>
          </p:nvPr>
        </p:nvSpPr>
        <p:spPr/>
        <p:txBody>
          <a:bodyPr/>
          <a:lstStyle/>
          <a:p>
            <a:r>
              <a:rPr lang="fr-FR"/>
              <a:t>31/01/2017</a:t>
            </a:r>
            <a:endParaRPr lang="fr-FR" dirty="0"/>
          </a:p>
        </p:txBody>
      </p:sp>
      <p:sp>
        <p:nvSpPr>
          <p:cNvPr id="5" name="Espace réservé du pied de page 4"/>
          <p:cNvSpPr>
            <a:spLocks noGrp="1"/>
          </p:cNvSpPr>
          <p:nvPr>
            <p:ph type="ftr" sz="quarter" idx="11"/>
          </p:nvPr>
        </p:nvSpPr>
        <p:spPr/>
        <p:txBody>
          <a:bodyPr/>
          <a:lstStyle/>
          <a:p>
            <a:r>
              <a:rPr lang="fr-FR"/>
              <a:t>Maxime RIFFLART; Axel GAUVRIT; Clément VACHET</a:t>
            </a:r>
          </a:p>
        </p:txBody>
      </p:sp>
      <p:sp>
        <p:nvSpPr>
          <p:cNvPr id="6" name="Espace réservé du numéro de diapositive 5"/>
          <p:cNvSpPr>
            <a:spLocks noGrp="1"/>
          </p:cNvSpPr>
          <p:nvPr>
            <p:ph type="sldNum" sz="quarter" idx="12"/>
          </p:nvPr>
        </p:nvSpPr>
        <p:spPr/>
        <p:txBody>
          <a:bodyPr/>
          <a:lstStyle/>
          <a:p>
            <a:fld id="{EA27A45B-77EB-4839-A102-834B06C26C52}" type="slidenum">
              <a:rPr lang="fr-FR" smtClean="0"/>
              <a:pPr/>
              <a:t>7</a:t>
            </a:fld>
            <a:r>
              <a:rPr lang="fr-FR"/>
              <a:t>/40</a:t>
            </a:r>
            <a:endParaRPr lang="fr-FR" dirty="0"/>
          </a:p>
        </p:txBody>
      </p:sp>
      <p:pic>
        <p:nvPicPr>
          <p:cNvPr id="1026" name="Picture 2" descr="Résultat de recherche d'images pour &quot;utilisateur&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2020" y="1574337"/>
            <a:ext cx="2286002" cy="2286002"/>
          </a:xfrm>
          <a:prstGeom prst="rect">
            <a:avLst/>
          </a:prstGeom>
          <a:noFill/>
          <a:extLst>
            <a:ext uri="{909E8E84-426E-40DD-AFC4-6F175D3DCCD1}">
              <a14:hiddenFill xmlns:a14="http://schemas.microsoft.com/office/drawing/2010/main">
                <a:solidFill>
                  <a:srgbClr val="FFFFFF"/>
                </a:solidFill>
              </a14:hiddenFill>
            </a:ext>
          </a:extLst>
        </p:spPr>
      </p:pic>
      <p:sp>
        <p:nvSpPr>
          <p:cNvPr id="7" name="ZoneTexte 6"/>
          <p:cNvSpPr txBox="1"/>
          <p:nvPr/>
        </p:nvSpPr>
        <p:spPr>
          <a:xfrm>
            <a:off x="1178340" y="1130956"/>
            <a:ext cx="1273362" cy="369332"/>
          </a:xfrm>
          <a:prstGeom prst="rect">
            <a:avLst/>
          </a:prstGeom>
          <a:noFill/>
        </p:spPr>
        <p:txBody>
          <a:bodyPr wrap="none" rtlCol="0">
            <a:spAutoFit/>
          </a:bodyPr>
          <a:lstStyle/>
          <a:p>
            <a:r>
              <a:rPr lang="fr-FR" b="1" dirty="0"/>
              <a:t>Utilisateurs</a:t>
            </a:r>
          </a:p>
        </p:txBody>
      </p:sp>
      <p:cxnSp>
        <p:nvCxnSpPr>
          <p:cNvPr id="9" name="Connecteur droit avec flèche 8"/>
          <p:cNvCxnSpPr>
            <a:cxnSpLocks/>
            <a:stCxn id="1026" idx="3"/>
          </p:cNvCxnSpPr>
          <p:nvPr/>
        </p:nvCxnSpPr>
        <p:spPr>
          <a:xfrm flipV="1">
            <a:off x="2958022" y="1796534"/>
            <a:ext cx="890752" cy="92080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5" name="Connecteur droit avec flèche 14"/>
          <p:cNvCxnSpPr>
            <a:cxnSpLocks/>
          </p:cNvCxnSpPr>
          <p:nvPr/>
        </p:nvCxnSpPr>
        <p:spPr>
          <a:xfrm rot="5400000" flipV="1">
            <a:off x="2902104" y="2773256"/>
            <a:ext cx="890752" cy="77891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4" name="ZoneTexte 13"/>
          <p:cNvSpPr txBox="1"/>
          <p:nvPr/>
        </p:nvSpPr>
        <p:spPr>
          <a:xfrm>
            <a:off x="4016942" y="1500288"/>
            <a:ext cx="2454164" cy="646331"/>
          </a:xfrm>
          <a:prstGeom prst="rect">
            <a:avLst/>
          </a:prstGeom>
          <a:noFill/>
        </p:spPr>
        <p:txBody>
          <a:bodyPr wrap="square" rtlCol="0">
            <a:spAutoFit/>
          </a:bodyPr>
          <a:lstStyle/>
          <a:p>
            <a:r>
              <a:rPr lang="fr-FR" dirty="0"/>
              <a:t>Financer via des dons (micro paiements)</a:t>
            </a:r>
          </a:p>
        </p:txBody>
      </p:sp>
      <p:sp>
        <p:nvSpPr>
          <p:cNvPr id="17" name="ZoneTexte 16"/>
          <p:cNvSpPr txBox="1"/>
          <p:nvPr/>
        </p:nvSpPr>
        <p:spPr>
          <a:xfrm>
            <a:off x="4016942" y="3135955"/>
            <a:ext cx="2583555" cy="646331"/>
          </a:xfrm>
          <a:prstGeom prst="rect">
            <a:avLst/>
          </a:prstGeom>
          <a:noFill/>
        </p:spPr>
        <p:txBody>
          <a:bodyPr wrap="square" rtlCol="0">
            <a:spAutoFit/>
          </a:bodyPr>
          <a:lstStyle/>
          <a:p>
            <a:r>
              <a:rPr lang="fr-FR" dirty="0"/>
              <a:t>Financer en regardant une publicité partenaire</a:t>
            </a:r>
          </a:p>
        </p:txBody>
      </p:sp>
      <p:cxnSp>
        <p:nvCxnSpPr>
          <p:cNvPr id="20" name="Connecteur droit avec flèche 19"/>
          <p:cNvCxnSpPr>
            <a:cxnSpLocks/>
            <a:stCxn id="14" idx="3"/>
            <a:endCxn id="22" idx="1"/>
          </p:cNvCxnSpPr>
          <p:nvPr/>
        </p:nvCxnSpPr>
        <p:spPr>
          <a:xfrm flipV="1">
            <a:off x="6471106" y="1823453"/>
            <a:ext cx="1058920"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22" name="Graphique 8"/>
          <p:cNvPicPr>
            <a:picLocks noChangeAspect="1"/>
          </p:cNvPicPr>
          <p:nvPr/>
        </p:nvPicPr>
        <p:blipFill>
          <a:blip r:embed="rId3" cstate="hq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30026" y="1333058"/>
            <a:ext cx="980789" cy="980789"/>
          </a:xfrm>
          <a:prstGeom prst="rect">
            <a:avLst/>
          </a:prstGeom>
        </p:spPr>
      </p:pic>
      <p:sp>
        <p:nvSpPr>
          <p:cNvPr id="23" name="Rectangle 22"/>
          <p:cNvSpPr/>
          <p:nvPr/>
        </p:nvSpPr>
        <p:spPr>
          <a:xfrm>
            <a:off x="8569204" y="1428081"/>
            <a:ext cx="2943370" cy="646331"/>
          </a:xfrm>
          <a:prstGeom prst="rect">
            <a:avLst/>
          </a:prstGeom>
        </p:spPr>
        <p:txBody>
          <a:bodyPr wrap="none">
            <a:spAutoFit/>
          </a:bodyPr>
          <a:lstStyle/>
          <a:p>
            <a:pPr algn="ctr"/>
            <a:r>
              <a:rPr lang="fr-FR" dirty="0"/>
              <a:t>Une plateforme soutenu par </a:t>
            </a:r>
          </a:p>
          <a:p>
            <a:pPr algn="ctr"/>
            <a:r>
              <a:rPr lang="fr-FR" dirty="0"/>
              <a:t>une association loi 1901</a:t>
            </a:r>
          </a:p>
        </p:txBody>
      </p:sp>
      <p:cxnSp>
        <p:nvCxnSpPr>
          <p:cNvPr id="24" name="Connecteur droit avec flèche 23"/>
          <p:cNvCxnSpPr>
            <a:cxnSpLocks/>
            <a:stCxn id="17" idx="3"/>
            <a:endCxn id="25" idx="1"/>
          </p:cNvCxnSpPr>
          <p:nvPr/>
        </p:nvCxnSpPr>
        <p:spPr>
          <a:xfrm flipV="1">
            <a:off x="6600497" y="3459120"/>
            <a:ext cx="929529"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25" name="Image 2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30026" y="2920597"/>
            <a:ext cx="1077045" cy="1077045"/>
          </a:xfrm>
          <a:prstGeom prst="rect">
            <a:avLst/>
          </a:prstGeom>
        </p:spPr>
      </p:pic>
      <p:sp>
        <p:nvSpPr>
          <p:cNvPr id="26" name="ZoneTexte 25"/>
          <p:cNvSpPr txBox="1"/>
          <p:nvPr/>
        </p:nvSpPr>
        <p:spPr>
          <a:xfrm>
            <a:off x="4016942" y="5039328"/>
            <a:ext cx="2393012" cy="646331"/>
          </a:xfrm>
          <a:prstGeom prst="rect">
            <a:avLst/>
          </a:prstGeom>
          <a:noFill/>
        </p:spPr>
        <p:txBody>
          <a:bodyPr wrap="square" rtlCol="0">
            <a:spAutoFit/>
          </a:bodyPr>
          <a:lstStyle/>
          <a:p>
            <a:r>
              <a:rPr lang="fr-FR" dirty="0"/>
              <a:t>Financement à 0,08 euro par vue</a:t>
            </a:r>
          </a:p>
        </p:txBody>
      </p:sp>
      <p:pic>
        <p:nvPicPr>
          <p:cNvPr id="1028" name="Picture 4" descr="Résultat de recherche d'images pour &quot;suitcase flat&quot;"/>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0892" y="4358367"/>
            <a:ext cx="2008255" cy="2008255"/>
          </a:xfrm>
          <a:prstGeom prst="rect">
            <a:avLst/>
          </a:prstGeom>
          <a:noFill/>
          <a:extLst>
            <a:ext uri="{909E8E84-426E-40DD-AFC4-6F175D3DCCD1}">
              <a14:hiddenFill xmlns:a14="http://schemas.microsoft.com/office/drawing/2010/main">
                <a:solidFill>
                  <a:srgbClr val="FFFFFF"/>
                </a:solidFill>
              </a14:hiddenFill>
            </a:ext>
          </a:extLst>
        </p:spPr>
      </p:pic>
      <p:sp>
        <p:nvSpPr>
          <p:cNvPr id="31" name="ZoneTexte 30"/>
          <p:cNvSpPr txBox="1"/>
          <p:nvPr/>
        </p:nvSpPr>
        <p:spPr>
          <a:xfrm>
            <a:off x="1178339" y="4173701"/>
            <a:ext cx="1273362" cy="369332"/>
          </a:xfrm>
          <a:prstGeom prst="rect">
            <a:avLst/>
          </a:prstGeom>
          <a:noFill/>
        </p:spPr>
        <p:txBody>
          <a:bodyPr wrap="none" rtlCol="0">
            <a:spAutoFit/>
          </a:bodyPr>
          <a:lstStyle/>
          <a:p>
            <a:r>
              <a:rPr lang="fr-FR" b="1" dirty="0"/>
              <a:t>Utilisateurs</a:t>
            </a:r>
          </a:p>
        </p:txBody>
      </p:sp>
      <p:cxnSp>
        <p:nvCxnSpPr>
          <p:cNvPr id="30" name="Connecteur droit avec flèche 29"/>
          <p:cNvCxnSpPr>
            <a:stCxn id="1028" idx="3"/>
            <a:endCxn id="26" idx="1"/>
          </p:cNvCxnSpPr>
          <p:nvPr/>
        </p:nvCxnSpPr>
        <p:spPr>
          <a:xfrm flipV="1">
            <a:off x="2819147" y="5362494"/>
            <a:ext cx="1197795"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036" name="Picture 8" descr="Résultat de recherche d'images pour &quot;money flat&quot;"/>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440711" y="4782784"/>
            <a:ext cx="1159418" cy="1159418"/>
          </a:xfrm>
          <a:prstGeom prst="rect">
            <a:avLst/>
          </a:prstGeom>
          <a:noFill/>
          <a:extLst>
            <a:ext uri="{909E8E84-426E-40DD-AFC4-6F175D3DCCD1}">
              <a14:hiddenFill xmlns:a14="http://schemas.microsoft.com/office/drawing/2010/main">
                <a:solidFill>
                  <a:srgbClr val="FFFFFF"/>
                </a:solidFill>
              </a14:hiddenFill>
            </a:ext>
          </a:extLst>
        </p:spPr>
      </p:pic>
      <p:cxnSp>
        <p:nvCxnSpPr>
          <p:cNvPr id="1038" name="Connecteur droit avec flèche 1037"/>
          <p:cNvCxnSpPr>
            <a:stCxn id="26" idx="3"/>
            <a:endCxn id="1036" idx="1"/>
          </p:cNvCxnSpPr>
          <p:nvPr/>
        </p:nvCxnSpPr>
        <p:spPr>
          <a:xfrm flipV="1">
            <a:off x="6409954" y="5362493"/>
            <a:ext cx="1030757"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024899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EEEEEE"/>
        </a:solidFill>
        <a:effectLst/>
      </p:bgPr>
    </p:bg>
    <p:spTree>
      <p:nvGrpSpPr>
        <p:cNvPr id="1" name=""/>
        <p:cNvGrpSpPr/>
        <p:nvPr/>
      </p:nvGrpSpPr>
      <p:grpSpPr>
        <a:xfrm>
          <a:off x="0" y="0"/>
          <a:ext cx="0" cy="0"/>
          <a:chOff x="0" y="0"/>
          <a:chExt cx="0" cy="0"/>
        </a:xfrm>
      </p:grpSpPr>
      <p:sp>
        <p:nvSpPr>
          <p:cNvPr id="4" name="ZoneTexte 3"/>
          <p:cNvSpPr txBox="1"/>
          <p:nvPr/>
        </p:nvSpPr>
        <p:spPr>
          <a:xfrm>
            <a:off x="756744" y="409904"/>
            <a:ext cx="5974713" cy="584775"/>
          </a:xfrm>
          <a:prstGeom prst="rect">
            <a:avLst/>
          </a:prstGeom>
          <a:noFill/>
        </p:spPr>
        <p:txBody>
          <a:bodyPr wrap="none" rtlCol="0">
            <a:spAutoFit/>
          </a:bodyPr>
          <a:lstStyle/>
          <a:p>
            <a:r>
              <a:rPr lang="fr-FR" sz="3200" b="1" dirty="0">
                <a:latin typeface="Century Gothic" panose="020B0502020202020204" pitchFamily="34" charset="0"/>
              </a:rPr>
              <a:t>Validation du Business Model</a:t>
            </a:r>
          </a:p>
        </p:txBody>
      </p:sp>
      <p:sp>
        <p:nvSpPr>
          <p:cNvPr id="5" name="Rectangle 4"/>
          <p:cNvSpPr/>
          <p:nvPr/>
        </p:nvSpPr>
        <p:spPr>
          <a:xfrm>
            <a:off x="1785444" y="1476266"/>
            <a:ext cx="3794235" cy="18288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endParaRPr lang="fr-FR" dirty="0">
              <a:solidFill>
                <a:schemeClr val="tx1"/>
              </a:solidFill>
            </a:endParaRPr>
          </a:p>
          <a:p>
            <a:pPr marL="285750" indent="-285750">
              <a:buFont typeface="Arial" panose="020B0604020202020204" pitchFamily="34" charset="0"/>
              <a:buChar char="•"/>
            </a:pPr>
            <a:r>
              <a:rPr lang="fr-FR" dirty="0">
                <a:solidFill>
                  <a:schemeClr val="tx1"/>
                </a:solidFill>
              </a:rPr>
              <a:t>Majorité de 18 à 30 ans.</a:t>
            </a:r>
          </a:p>
          <a:p>
            <a:pPr marL="285750" indent="-285750">
              <a:buFont typeface="Arial" panose="020B0604020202020204" pitchFamily="34" charset="0"/>
              <a:buChar char="•"/>
            </a:pPr>
            <a:r>
              <a:rPr lang="fr-FR" dirty="0">
                <a:solidFill>
                  <a:schemeClr val="tx1"/>
                </a:solidFill>
              </a:rPr>
              <a:t>Quelques 30 – 45 ans.</a:t>
            </a:r>
          </a:p>
        </p:txBody>
      </p:sp>
      <p:sp>
        <p:nvSpPr>
          <p:cNvPr id="6" name="Rectangle 5"/>
          <p:cNvSpPr/>
          <p:nvPr/>
        </p:nvSpPr>
        <p:spPr>
          <a:xfrm>
            <a:off x="1785444" y="1476266"/>
            <a:ext cx="3794235" cy="48347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dirty="0"/>
              <a:t>Age</a:t>
            </a:r>
          </a:p>
        </p:txBody>
      </p:sp>
      <p:sp>
        <p:nvSpPr>
          <p:cNvPr id="7" name="Rectangle 6"/>
          <p:cNvSpPr/>
          <p:nvPr/>
        </p:nvSpPr>
        <p:spPr>
          <a:xfrm>
            <a:off x="6084175" y="1482264"/>
            <a:ext cx="3794235" cy="18288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fr-FR" dirty="0">
              <a:solidFill>
                <a:schemeClr val="tx1"/>
              </a:solidFill>
            </a:endParaRPr>
          </a:p>
          <a:p>
            <a:endParaRPr lang="fr-FR" dirty="0">
              <a:solidFill>
                <a:schemeClr val="tx1"/>
              </a:solidFill>
            </a:endParaRPr>
          </a:p>
          <a:p>
            <a:endParaRPr lang="fr-FR" dirty="0">
              <a:solidFill>
                <a:schemeClr val="tx1"/>
              </a:solidFill>
            </a:endParaRPr>
          </a:p>
          <a:p>
            <a:pPr marL="285750" indent="-285750">
              <a:buFont typeface="Arial" panose="020B0604020202020204" pitchFamily="34" charset="0"/>
              <a:buChar char="•"/>
            </a:pPr>
            <a:r>
              <a:rPr lang="fr-FR" dirty="0">
                <a:solidFill>
                  <a:schemeClr val="tx1"/>
                </a:solidFill>
              </a:rPr>
              <a:t>Revenus limités voir faibles.</a:t>
            </a:r>
          </a:p>
          <a:p>
            <a:pPr marL="285750" indent="-285750">
              <a:buFont typeface="Arial" panose="020B0604020202020204" pitchFamily="34" charset="0"/>
              <a:buChar char="•"/>
            </a:pPr>
            <a:r>
              <a:rPr lang="fr-FR" dirty="0">
                <a:solidFill>
                  <a:schemeClr val="tx1"/>
                </a:solidFill>
              </a:rPr>
              <a:t>Des sans-emplois souhaitent donner mais ne peuvent pas.</a:t>
            </a:r>
          </a:p>
          <a:p>
            <a:pPr marL="285750" indent="-285750">
              <a:buFont typeface="Arial" panose="020B0604020202020204" pitchFamily="34" charset="0"/>
              <a:buChar char="•"/>
            </a:pPr>
            <a:r>
              <a:rPr lang="fr-FR" dirty="0">
                <a:solidFill>
                  <a:schemeClr val="tx1"/>
                </a:solidFill>
              </a:rPr>
              <a:t>Retraités plus aptes à donner.</a:t>
            </a:r>
          </a:p>
          <a:p>
            <a:pPr algn="ctr"/>
            <a:endParaRPr lang="fr-FR" dirty="0"/>
          </a:p>
        </p:txBody>
      </p:sp>
      <p:sp>
        <p:nvSpPr>
          <p:cNvPr id="8" name="Rectangle 7"/>
          <p:cNvSpPr/>
          <p:nvPr/>
        </p:nvSpPr>
        <p:spPr>
          <a:xfrm>
            <a:off x="6084175" y="1482264"/>
            <a:ext cx="3794235" cy="48347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dirty="0"/>
              <a:t>Revenus annuels</a:t>
            </a:r>
          </a:p>
        </p:txBody>
      </p:sp>
      <p:sp>
        <p:nvSpPr>
          <p:cNvPr id="9" name="Rectangle 8"/>
          <p:cNvSpPr/>
          <p:nvPr/>
        </p:nvSpPr>
        <p:spPr>
          <a:xfrm>
            <a:off x="1785444" y="3793650"/>
            <a:ext cx="3794235" cy="18288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endParaRPr lang="fr-FR" dirty="0">
              <a:solidFill>
                <a:schemeClr val="tx1"/>
              </a:solidFill>
            </a:endParaRPr>
          </a:p>
          <a:p>
            <a:pPr marL="285750" indent="-285750">
              <a:buFont typeface="Arial" panose="020B0604020202020204" pitchFamily="34" charset="0"/>
              <a:buChar char="•"/>
            </a:pPr>
            <a:endParaRPr lang="fr-FR" dirty="0">
              <a:solidFill>
                <a:schemeClr val="tx1"/>
              </a:solidFill>
            </a:endParaRPr>
          </a:p>
          <a:p>
            <a:pPr marL="285750" indent="-285750">
              <a:buFont typeface="Arial" panose="020B0604020202020204" pitchFamily="34" charset="0"/>
              <a:buChar char="•"/>
            </a:pPr>
            <a:r>
              <a:rPr lang="fr-FR" dirty="0">
                <a:solidFill>
                  <a:schemeClr val="tx1"/>
                </a:solidFill>
              </a:rPr>
              <a:t>95% des 18 / 30 ans utilisent leur smartphone quotidiennement.</a:t>
            </a:r>
          </a:p>
          <a:p>
            <a:pPr marL="285750" indent="-285750" algn="ctr">
              <a:buFont typeface="Arial" panose="020B0604020202020204" pitchFamily="34" charset="0"/>
              <a:buChar char="•"/>
            </a:pPr>
            <a:endParaRPr lang="fr-FR" dirty="0">
              <a:solidFill>
                <a:schemeClr val="tx1"/>
              </a:solidFill>
            </a:endParaRPr>
          </a:p>
        </p:txBody>
      </p:sp>
      <p:sp>
        <p:nvSpPr>
          <p:cNvPr id="10" name="Rectangle 9"/>
          <p:cNvSpPr/>
          <p:nvPr/>
        </p:nvSpPr>
        <p:spPr>
          <a:xfrm>
            <a:off x="1785444" y="3793650"/>
            <a:ext cx="3794235" cy="48347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dirty="0"/>
              <a:t>Pourcentage </a:t>
            </a:r>
          </a:p>
        </p:txBody>
      </p:sp>
      <p:sp>
        <p:nvSpPr>
          <p:cNvPr id="11" name="Rectangle 10"/>
          <p:cNvSpPr/>
          <p:nvPr/>
        </p:nvSpPr>
        <p:spPr>
          <a:xfrm>
            <a:off x="6084175" y="3793650"/>
            <a:ext cx="3794235" cy="18288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endParaRPr lang="fr-FR" dirty="0">
              <a:solidFill>
                <a:schemeClr val="tx1"/>
              </a:solidFill>
            </a:endParaRPr>
          </a:p>
          <a:p>
            <a:pPr marL="285750" indent="-285750">
              <a:buFont typeface="Arial" panose="020B0604020202020204" pitchFamily="34" charset="0"/>
              <a:buChar char="•"/>
            </a:pPr>
            <a:endParaRPr lang="fr-FR" dirty="0">
              <a:solidFill>
                <a:schemeClr val="tx1"/>
              </a:solidFill>
            </a:endParaRPr>
          </a:p>
          <a:p>
            <a:pPr marL="285750" indent="-285750">
              <a:buFont typeface="Arial" panose="020B0604020202020204" pitchFamily="34" charset="0"/>
              <a:buChar char="•"/>
            </a:pPr>
            <a:r>
              <a:rPr lang="fr-FR" dirty="0">
                <a:solidFill>
                  <a:schemeClr val="tx1"/>
                </a:solidFill>
              </a:rPr>
              <a:t>Une sous-estimation du nombre de sans-domicile fixe.</a:t>
            </a:r>
          </a:p>
          <a:p>
            <a:pPr marL="285750" indent="-285750">
              <a:buFont typeface="Arial" panose="020B0604020202020204" pitchFamily="34" charset="0"/>
              <a:buChar char="•"/>
            </a:pPr>
            <a:r>
              <a:rPr lang="fr-FR" dirty="0">
                <a:solidFill>
                  <a:schemeClr val="tx1"/>
                </a:solidFill>
              </a:rPr>
              <a:t>Beaucoup pensent que les sans-domicile fixe sont sans-emploi.</a:t>
            </a:r>
          </a:p>
          <a:p>
            <a:pPr marL="285750" indent="-285750">
              <a:buFont typeface="Arial" panose="020B0604020202020204" pitchFamily="34" charset="0"/>
              <a:buChar char="•"/>
            </a:pPr>
            <a:endParaRPr lang="fr-FR" dirty="0">
              <a:solidFill>
                <a:schemeClr val="tx1"/>
              </a:solidFill>
            </a:endParaRPr>
          </a:p>
        </p:txBody>
      </p:sp>
      <p:sp>
        <p:nvSpPr>
          <p:cNvPr id="12" name="Rectangle 11"/>
          <p:cNvSpPr/>
          <p:nvPr/>
        </p:nvSpPr>
        <p:spPr>
          <a:xfrm>
            <a:off x="6084175" y="3793650"/>
            <a:ext cx="3794235" cy="48347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dirty="0"/>
              <a:t>Avis sur les sans-abris</a:t>
            </a:r>
          </a:p>
        </p:txBody>
      </p:sp>
      <p:pic>
        <p:nvPicPr>
          <p:cNvPr id="21" name="Image 20"/>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5078862" y="1532809"/>
            <a:ext cx="370388" cy="370388"/>
          </a:xfrm>
          <a:prstGeom prst="rect">
            <a:avLst/>
          </a:prstGeom>
        </p:spPr>
      </p:pic>
      <p:pic>
        <p:nvPicPr>
          <p:cNvPr id="2" name="Imag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72207" y="3846865"/>
            <a:ext cx="377043" cy="377043"/>
          </a:xfrm>
          <a:prstGeom prst="rect">
            <a:avLst/>
          </a:prstGeom>
        </p:spPr>
      </p:pic>
      <p:pic>
        <p:nvPicPr>
          <p:cNvPr id="3" name="Imag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400956" y="1548644"/>
            <a:ext cx="350714" cy="350714"/>
          </a:xfrm>
          <a:prstGeom prst="rect">
            <a:avLst/>
          </a:prstGeom>
        </p:spPr>
      </p:pic>
      <p:pic>
        <p:nvPicPr>
          <p:cNvPr id="15" name="Image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390443" y="3849560"/>
            <a:ext cx="361227" cy="361227"/>
          </a:xfrm>
          <a:prstGeom prst="rect">
            <a:avLst/>
          </a:prstGeom>
        </p:spPr>
      </p:pic>
      <p:sp>
        <p:nvSpPr>
          <p:cNvPr id="16" name="Espace réservé de la date 15"/>
          <p:cNvSpPr>
            <a:spLocks noGrp="1"/>
          </p:cNvSpPr>
          <p:nvPr>
            <p:ph type="dt" sz="half" idx="10"/>
          </p:nvPr>
        </p:nvSpPr>
        <p:spPr>
          <a:xfrm>
            <a:off x="9406370" y="6356350"/>
            <a:ext cx="1177636" cy="365125"/>
          </a:xfrm>
        </p:spPr>
        <p:txBody>
          <a:bodyPr/>
          <a:lstStyle/>
          <a:p>
            <a:r>
              <a:rPr lang="fr-FR"/>
              <a:t>31/01/2017</a:t>
            </a:r>
          </a:p>
        </p:txBody>
      </p:sp>
      <p:sp>
        <p:nvSpPr>
          <p:cNvPr id="26" name="Espace réservé du pied de page 25"/>
          <p:cNvSpPr>
            <a:spLocks noGrp="1"/>
          </p:cNvSpPr>
          <p:nvPr>
            <p:ph type="ftr" sz="quarter" idx="11"/>
          </p:nvPr>
        </p:nvSpPr>
        <p:spPr>
          <a:xfrm>
            <a:off x="5118389" y="6343649"/>
            <a:ext cx="4114800" cy="365125"/>
          </a:xfrm>
        </p:spPr>
        <p:txBody>
          <a:bodyPr/>
          <a:lstStyle/>
          <a:p>
            <a:r>
              <a:rPr lang="fr-FR"/>
              <a:t>Maxime RIFFLART; Axel GAUVRIT; Clément VACHET</a:t>
            </a:r>
          </a:p>
        </p:txBody>
      </p:sp>
      <p:sp>
        <p:nvSpPr>
          <p:cNvPr id="27" name="Espace réservé du numéro de diapositive 26"/>
          <p:cNvSpPr>
            <a:spLocks noGrp="1"/>
          </p:cNvSpPr>
          <p:nvPr>
            <p:ph type="sldNum" sz="quarter" idx="12"/>
          </p:nvPr>
        </p:nvSpPr>
        <p:spPr>
          <a:xfrm>
            <a:off x="10951151" y="6356350"/>
            <a:ext cx="858982" cy="365125"/>
          </a:xfrm>
        </p:spPr>
        <p:txBody>
          <a:bodyPr/>
          <a:lstStyle/>
          <a:p>
            <a:fld id="{EA27A45B-77EB-4839-A102-834B06C26C52}" type="slidenum">
              <a:rPr lang="fr-FR" smtClean="0"/>
              <a:t>8</a:t>
            </a:fld>
            <a:r>
              <a:rPr lang="fr-FR" dirty="0"/>
              <a:t>/40</a:t>
            </a:r>
          </a:p>
        </p:txBody>
      </p:sp>
      <p:pic>
        <p:nvPicPr>
          <p:cNvPr id="24" name="Image 2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2054" y="5854035"/>
            <a:ext cx="1432800" cy="909600"/>
          </a:xfrm>
          <a:prstGeom prst="rect">
            <a:avLst/>
          </a:prstGeom>
        </p:spPr>
      </p:pic>
    </p:spTree>
    <p:extLst>
      <p:ext uri="{BB962C8B-B14F-4D97-AF65-F5344CB8AC3E}">
        <p14:creationId xmlns:p14="http://schemas.microsoft.com/office/powerpoint/2010/main" val="1718571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500"/>
                                        <p:tgtEl>
                                          <p:spTgt spid="21"/>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par>
                                <p:cTn id="22" presetID="10" presetClass="entr" presetSubtype="0" fill="hold" nodeType="with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fade">
                                      <p:cBhvr>
                                        <p:cTn id="24" dur="500"/>
                                        <p:tgtEl>
                                          <p:spTgt spid="3"/>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500"/>
                                        <p:tgtEl>
                                          <p:spTgt spid="9"/>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par>
                                <p:cTn id="33" presetID="10" presetClass="entr" presetSubtype="0" fill="hold" nodeType="withEffect">
                                  <p:stCondLst>
                                    <p:cond delay="0"/>
                                  </p:stCondLst>
                                  <p:childTnLst>
                                    <p:set>
                                      <p:cBhvr>
                                        <p:cTn id="34" dur="1" fill="hold">
                                          <p:stCondLst>
                                            <p:cond delay="0"/>
                                          </p:stCondLst>
                                        </p:cTn>
                                        <p:tgtEl>
                                          <p:spTgt spid="2"/>
                                        </p:tgtEl>
                                        <p:attrNameLst>
                                          <p:attrName>style.visibility</p:attrName>
                                        </p:attrNameLst>
                                      </p:cBhvr>
                                      <p:to>
                                        <p:strVal val="visible"/>
                                      </p:to>
                                    </p:set>
                                    <p:animEffect transition="in" filter="fade">
                                      <p:cBhvr>
                                        <p:cTn id="35" dur="500"/>
                                        <p:tgtEl>
                                          <p:spTgt spid="2"/>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1"/>
                                        </p:tgtEl>
                                        <p:attrNameLst>
                                          <p:attrName>style.visibility</p:attrName>
                                        </p:attrNameLst>
                                      </p:cBhvr>
                                      <p:to>
                                        <p:strVal val="visible"/>
                                      </p:to>
                                    </p:set>
                                    <p:animEffect transition="in" filter="fade">
                                      <p:cBhvr>
                                        <p:cTn id="40" dur="500"/>
                                        <p:tgtEl>
                                          <p:spTgt spid="11"/>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500"/>
                                        <p:tgtEl>
                                          <p:spTgt spid="12"/>
                                        </p:tgtEl>
                                      </p:cBhvr>
                                    </p:animEffect>
                                  </p:childTnLst>
                                </p:cTn>
                              </p:par>
                              <p:par>
                                <p:cTn id="44" presetID="10" presetClass="entr" presetSubtype="0" fill="hold" nodeType="withEffect">
                                  <p:stCondLst>
                                    <p:cond delay="0"/>
                                  </p:stCondLst>
                                  <p:childTnLst>
                                    <p:set>
                                      <p:cBhvr>
                                        <p:cTn id="45" dur="1" fill="hold">
                                          <p:stCondLst>
                                            <p:cond delay="0"/>
                                          </p:stCondLst>
                                        </p:cTn>
                                        <p:tgtEl>
                                          <p:spTgt spid="15"/>
                                        </p:tgtEl>
                                        <p:attrNameLst>
                                          <p:attrName>style.visibility</p:attrName>
                                        </p:attrNameLst>
                                      </p:cBhvr>
                                      <p:to>
                                        <p:strVal val="visible"/>
                                      </p:to>
                                    </p:set>
                                    <p:animEffect transition="in" filter="fade">
                                      <p:cBhvr>
                                        <p:cTn id="46"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EEEEEE"/>
        </a:solidFill>
        <a:effectLst/>
      </p:bgPr>
    </p:bg>
    <p:spTree>
      <p:nvGrpSpPr>
        <p:cNvPr id="1" name=""/>
        <p:cNvGrpSpPr/>
        <p:nvPr/>
      </p:nvGrpSpPr>
      <p:grpSpPr>
        <a:xfrm>
          <a:off x="0" y="0"/>
          <a:ext cx="0" cy="0"/>
          <a:chOff x="0" y="0"/>
          <a:chExt cx="0" cy="0"/>
        </a:xfrm>
      </p:grpSpPr>
      <p:pic>
        <p:nvPicPr>
          <p:cNvPr id="6146" name="Picture 2" descr="https://static.pexels.com/photos/296878/pexels-photo-296878.jpeg"/>
          <p:cNvPicPr>
            <a:picLocks noChangeAspect="1" noChangeArrowheads="1"/>
          </p:cNvPicPr>
          <p:nvPr/>
        </p:nvPicPr>
        <p:blipFill rotWithShape="1">
          <a:blip r:embed="rId2" cstate="hqprint">
            <a:extLst>
              <a:ext uri="{28A0092B-C50C-407E-A947-70E740481C1C}">
                <a14:useLocalDpi xmlns:a14="http://schemas.microsoft.com/office/drawing/2010/main" val="0"/>
              </a:ext>
            </a:extLst>
          </a:blip>
          <a:srcRect t="12382" b="8987"/>
          <a:stretch/>
        </p:blipFill>
        <p:spPr bwMode="auto">
          <a:xfrm>
            <a:off x="0" y="0"/>
            <a:ext cx="12192000" cy="6857999"/>
          </a:xfrm>
          <a:prstGeom prst="rect">
            <a:avLst/>
          </a:prstGeom>
          <a:noFill/>
          <a:extLst>
            <a:ext uri="{909E8E84-426E-40DD-AFC4-6F175D3DCCD1}">
              <a14:hiddenFill xmlns:a14="http://schemas.microsoft.com/office/drawing/2010/main">
                <a:solidFill>
                  <a:srgbClr val="FFFFFF"/>
                </a:solidFill>
              </a14:hiddenFill>
            </a:ext>
          </a:extLst>
        </p:spPr>
      </p:pic>
      <p:pic>
        <p:nvPicPr>
          <p:cNvPr id="13" name="Image 12"/>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0" y="-31530"/>
            <a:ext cx="12192000" cy="6889529"/>
          </a:xfrm>
          <a:prstGeom prst="rect">
            <a:avLst/>
          </a:prstGeom>
        </p:spPr>
      </p:pic>
      <p:sp>
        <p:nvSpPr>
          <p:cNvPr id="17" name="ZoneTexte 16"/>
          <p:cNvSpPr txBox="1"/>
          <p:nvPr/>
        </p:nvSpPr>
        <p:spPr>
          <a:xfrm>
            <a:off x="1072830" y="2274837"/>
            <a:ext cx="10046340" cy="2308324"/>
          </a:xfrm>
          <a:prstGeom prst="rect">
            <a:avLst/>
          </a:prstGeom>
          <a:noFill/>
        </p:spPr>
        <p:txBody>
          <a:bodyPr wrap="none" rtlCol="0">
            <a:spAutoFit/>
          </a:bodyPr>
          <a:lstStyle/>
          <a:p>
            <a:r>
              <a:rPr lang="fr-FR" sz="7200" b="1" dirty="0">
                <a:solidFill>
                  <a:schemeClr val="bg1"/>
                </a:solidFill>
                <a:latin typeface="Century Gothic" panose="020B0502020202020204" pitchFamily="34" charset="0"/>
              </a:rPr>
              <a:t>Où en sommes nous ?</a:t>
            </a:r>
          </a:p>
          <a:p>
            <a:r>
              <a:rPr lang="fr-FR" sz="7200" b="1" dirty="0">
                <a:solidFill>
                  <a:schemeClr val="bg1"/>
                </a:solidFill>
                <a:latin typeface="Century Gothic" panose="020B0502020202020204" pitchFamily="34" charset="0"/>
              </a:rPr>
              <a:t>	</a:t>
            </a:r>
          </a:p>
        </p:txBody>
      </p:sp>
      <p:pic>
        <p:nvPicPr>
          <p:cNvPr id="5" name="Imag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2054" y="5854035"/>
            <a:ext cx="1432800" cy="909600"/>
          </a:xfrm>
          <a:prstGeom prst="rect">
            <a:avLst/>
          </a:prstGeom>
        </p:spPr>
      </p:pic>
    </p:spTree>
    <p:extLst>
      <p:ext uri="{BB962C8B-B14F-4D97-AF65-F5344CB8AC3E}">
        <p14:creationId xmlns:p14="http://schemas.microsoft.com/office/powerpoint/2010/main" val="3385874958"/>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1848</TotalTime>
  <Words>758</Words>
  <Application>Microsoft Office PowerPoint</Application>
  <PresentationFormat>Grand écran</PresentationFormat>
  <Paragraphs>116</Paragraphs>
  <Slides>14</Slides>
  <Notes>7</Notes>
  <HiddenSlides>0</HiddenSlides>
  <MMClips>0</MMClips>
  <ScaleCrop>false</ScaleCrop>
  <HeadingPairs>
    <vt:vector size="6" baseType="variant">
      <vt:variant>
        <vt:lpstr>Polices utilisées</vt:lpstr>
      </vt:variant>
      <vt:variant>
        <vt:i4>4</vt:i4>
      </vt:variant>
      <vt:variant>
        <vt:lpstr>Thème</vt:lpstr>
      </vt:variant>
      <vt:variant>
        <vt:i4>1</vt:i4>
      </vt:variant>
      <vt:variant>
        <vt:lpstr>Titres des diapositives</vt:lpstr>
      </vt:variant>
      <vt:variant>
        <vt:i4>14</vt:i4>
      </vt:variant>
    </vt:vector>
  </HeadingPairs>
  <TitlesOfParts>
    <vt:vector size="19" baseType="lpstr">
      <vt:lpstr>Arial</vt:lpstr>
      <vt:lpstr>Calibri</vt:lpstr>
      <vt:lpstr>Calibri Light</vt:lpstr>
      <vt:lpstr>Century Gothic</vt:lpstr>
      <vt:lpstr>Thème Office</vt:lpstr>
      <vt:lpstr>Présentation PowerPoint</vt:lpstr>
      <vt:lpstr>Présentation PowerPoint</vt:lpstr>
      <vt:lpstr>Présentation PowerPoint</vt:lpstr>
      <vt:lpstr>Présentation PowerPoint</vt:lpstr>
      <vt:lpstr>Présentation PowerPoint</vt:lpstr>
      <vt:lpstr>Présentation PowerPoint</vt:lpstr>
      <vt:lpstr>Business model</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Clement Vachet</dc:creator>
  <cp:lastModifiedBy>Clément VACHET</cp:lastModifiedBy>
  <cp:revision>136</cp:revision>
  <dcterms:created xsi:type="dcterms:W3CDTF">2017-01-23T08:36:10Z</dcterms:created>
  <dcterms:modified xsi:type="dcterms:W3CDTF">2017-05-18T20:41:33Z</dcterms:modified>
</cp:coreProperties>
</file>